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2" r:id="rId5"/>
    <p:sldId id="264" r:id="rId6"/>
    <p:sldId id="266" r:id="rId7"/>
    <p:sldId id="269" r:id="rId8"/>
    <p:sldId id="271" r:id="rId9"/>
    <p:sldId id="273" r:id="rId10"/>
    <p:sldId id="275" r:id="rId11"/>
    <p:sldId id="276" r:id="rId12"/>
    <p:sldId id="277" r:id="rId13"/>
    <p:sldId id="278" r:id="rId14"/>
    <p:sldId id="281" r:id="rId15"/>
    <p:sldId id="283" r:id="rId16"/>
    <p:sldId id="286" r:id="rId17"/>
    <p:sldId id="290" r:id="rId18"/>
    <p:sldId id="291" r:id="rId19"/>
    <p:sldId id="293" r:id="rId20"/>
    <p:sldId id="296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5416" y="887984"/>
            <a:ext cx="8313166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3333CC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FF3300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381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0727" y="57911"/>
            <a:ext cx="272796" cy="2727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0683" y="79247"/>
            <a:ext cx="1150619" cy="269748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685799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0099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065" y="1133556"/>
            <a:ext cx="5868670" cy="154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FF3300"/>
                </a:solidFill>
                <a:latin typeface="华文中宋"/>
                <a:cs typeface="华文中宋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jpg"/><Relationship Id="rId7" Type="http://schemas.openxmlformats.org/officeDocument/2006/relationships/image" Target="../media/image110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Relationship Id="rId9" Type="http://schemas.openxmlformats.org/officeDocument/2006/relationships/image" Target="../media/image11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7" Type="http://schemas.openxmlformats.org/officeDocument/2006/relationships/image" Target="../media/image145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g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7" Type="http://schemas.openxmlformats.org/officeDocument/2006/relationships/image" Target="../media/image161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5" Type="http://schemas.openxmlformats.org/officeDocument/2006/relationships/image" Target="../media/image159.jpg"/><Relationship Id="rId4" Type="http://schemas.openxmlformats.org/officeDocument/2006/relationships/image" Target="../media/image158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jpg"/><Relationship Id="rId4" Type="http://schemas.openxmlformats.org/officeDocument/2006/relationships/image" Target="../media/image17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7" Type="http://schemas.openxmlformats.org/officeDocument/2006/relationships/image" Target="../media/image195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jpg"/><Relationship Id="rId4" Type="http://schemas.openxmlformats.org/officeDocument/2006/relationships/image" Target="../media/image19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7" Type="http://schemas.openxmlformats.org/officeDocument/2006/relationships/image" Target="../media/image201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5" Type="http://schemas.openxmlformats.org/officeDocument/2006/relationships/image" Target="../media/image199.jpg"/><Relationship Id="rId4" Type="http://schemas.openxmlformats.org/officeDocument/2006/relationships/image" Target="../media/image198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203.jpg"/><Relationship Id="rId7" Type="http://schemas.openxmlformats.org/officeDocument/2006/relationships/image" Target="../media/image207.jp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g"/><Relationship Id="rId5" Type="http://schemas.openxmlformats.org/officeDocument/2006/relationships/image" Target="../media/image205.jpg"/><Relationship Id="rId4" Type="http://schemas.openxmlformats.org/officeDocument/2006/relationships/image" Target="../media/image204.jpg"/><Relationship Id="rId9" Type="http://schemas.openxmlformats.org/officeDocument/2006/relationships/image" Target="../media/image20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81000"/>
            <a:chOff x="0" y="0"/>
            <a:chExt cx="9144000" cy="381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38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27" y="57911"/>
              <a:ext cx="272796" cy="2727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683" y="79247"/>
              <a:ext cx="1150619" cy="26974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685799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6600" y="1966324"/>
            <a:ext cx="5813425" cy="972061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20"/>
              </a:spcBef>
            </a:pPr>
            <a:r>
              <a:rPr sz="2800" b="1" spc="5" dirty="0" err="1">
                <a:solidFill>
                  <a:srgbClr val="3333CC"/>
                </a:solidFill>
                <a:latin typeface="黑体"/>
                <a:cs typeface="黑体"/>
              </a:rPr>
              <a:t>李涤尘</a:t>
            </a:r>
            <a:r>
              <a:rPr lang="en-US" sz="2800" spc="5" dirty="0"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993300"/>
                </a:solidFill>
                <a:latin typeface="黑体"/>
                <a:cs typeface="黑体"/>
              </a:rPr>
              <a:t>西安交通大学机械工程学院</a:t>
            </a:r>
            <a:endParaRPr sz="2400" dirty="0">
              <a:latin typeface="黑体"/>
              <a:cs typeface="黑体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000" b="1" spc="5" dirty="0">
                <a:solidFill>
                  <a:srgbClr val="993300"/>
                </a:solidFill>
                <a:latin typeface="黑体"/>
                <a:cs typeface="黑体"/>
              </a:rPr>
              <a:t>机械制造</a:t>
            </a:r>
            <a:r>
              <a:rPr sz="2000" b="1" spc="-5" dirty="0">
                <a:solidFill>
                  <a:srgbClr val="993300"/>
                </a:solidFill>
                <a:latin typeface="黑体"/>
                <a:cs typeface="黑体"/>
              </a:rPr>
              <a:t>系统</a:t>
            </a:r>
            <a:r>
              <a:rPr sz="2000" b="1" spc="5" dirty="0">
                <a:solidFill>
                  <a:srgbClr val="993300"/>
                </a:solidFill>
                <a:latin typeface="黑体"/>
                <a:cs typeface="黑体"/>
              </a:rPr>
              <a:t>工程国家</a:t>
            </a:r>
            <a:r>
              <a:rPr sz="2000" b="1" spc="-5" dirty="0">
                <a:solidFill>
                  <a:srgbClr val="993300"/>
                </a:solidFill>
                <a:latin typeface="黑体"/>
                <a:cs typeface="黑体"/>
              </a:rPr>
              <a:t>重点</a:t>
            </a:r>
            <a:r>
              <a:rPr sz="2000" b="1" spc="5" dirty="0">
                <a:solidFill>
                  <a:srgbClr val="993300"/>
                </a:solidFill>
                <a:latin typeface="黑体"/>
                <a:cs typeface="黑体"/>
              </a:rPr>
              <a:t>实验</a:t>
            </a:r>
            <a:r>
              <a:rPr sz="2000" b="1" spc="-5" dirty="0">
                <a:solidFill>
                  <a:srgbClr val="993300"/>
                </a:solidFill>
                <a:latin typeface="黑体"/>
                <a:cs typeface="黑体"/>
              </a:rPr>
              <a:t>室</a:t>
            </a:r>
            <a:endParaRPr sz="2000" dirty="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2400" y="569132"/>
            <a:ext cx="6891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增材制造</a:t>
            </a:r>
            <a:r>
              <a:rPr sz="4800" dirty="0"/>
              <a:t>（</a:t>
            </a:r>
            <a:r>
              <a:rPr sz="4800" dirty="0">
                <a:latin typeface="Times New Roman"/>
                <a:cs typeface="Times New Roman"/>
              </a:rPr>
              <a:t>3D</a:t>
            </a:r>
            <a:r>
              <a:rPr sz="4800" dirty="0"/>
              <a:t>打印）技术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5600" y="1385887"/>
            <a:ext cx="61944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FF3300"/>
                </a:solidFill>
                <a:latin typeface="黑体"/>
                <a:cs typeface="黑体"/>
              </a:rPr>
              <a:t>----</a:t>
            </a:r>
            <a:r>
              <a:rPr sz="4400" b="1" spc="-15" dirty="0">
                <a:solidFill>
                  <a:srgbClr val="FF3300"/>
                </a:solidFill>
                <a:latin typeface="黑体"/>
                <a:cs typeface="黑体"/>
              </a:rPr>
              <a:t>助力</a:t>
            </a:r>
            <a:r>
              <a:rPr sz="4400" b="1" dirty="0">
                <a:solidFill>
                  <a:srgbClr val="FF3300"/>
                </a:solidFill>
                <a:latin typeface="黑体"/>
                <a:cs typeface="黑体"/>
              </a:rPr>
              <a:t>第</a:t>
            </a:r>
            <a:r>
              <a:rPr sz="4400" b="1" spc="-15" dirty="0">
                <a:solidFill>
                  <a:srgbClr val="FF3300"/>
                </a:solidFill>
                <a:latin typeface="黑体"/>
                <a:cs typeface="黑体"/>
              </a:rPr>
              <a:t>四</a:t>
            </a:r>
            <a:r>
              <a:rPr sz="4400" b="1" dirty="0">
                <a:solidFill>
                  <a:srgbClr val="FF3300"/>
                </a:solidFill>
                <a:latin typeface="黑体"/>
                <a:cs typeface="黑体"/>
              </a:rPr>
              <a:t>次</a:t>
            </a:r>
            <a:r>
              <a:rPr sz="4400" b="1" spc="-15" dirty="0">
                <a:solidFill>
                  <a:srgbClr val="FF3300"/>
                </a:solidFill>
                <a:latin typeface="黑体"/>
                <a:cs typeface="黑体"/>
              </a:rPr>
              <a:t>工业</a:t>
            </a:r>
            <a:r>
              <a:rPr sz="4400" b="1" dirty="0">
                <a:solidFill>
                  <a:srgbClr val="FF3300"/>
                </a:solidFill>
                <a:latin typeface="黑体"/>
                <a:cs typeface="黑体"/>
              </a:rPr>
              <a:t>革</a:t>
            </a:r>
            <a:r>
              <a:rPr sz="4400" b="1" spc="-15" dirty="0">
                <a:solidFill>
                  <a:srgbClr val="FF3300"/>
                </a:solidFill>
                <a:latin typeface="黑体"/>
                <a:cs typeface="黑体"/>
              </a:rPr>
              <a:t>命</a:t>
            </a:r>
            <a:endParaRPr sz="4400" dirty="0">
              <a:latin typeface="黑体"/>
              <a:cs typeface="黑体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EFE39CC-CE62-4188-A1D3-9A296D0DBAA2}"/>
              </a:ext>
            </a:extLst>
          </p:cNvPr>
          <p:cNvSpPr txBox="1"/>
          <p:nvPr/>
        </p:nvSpPr>
        <p:spPr>
          <a:xfrm>
            <a:off x="304800" y="1966324"/>
            <a:ext cx="2880360" cy="3002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一、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背景</a:t>
            </a:r>
            <a:r>
              <a:rPr sz="3200" b="1" dirty="0">
                <a:solidFill>
                  <a:srgbClr val="FF3300"/>
                </a:solidFill>
                <a:latin typeface="黑体"/>
                <a:cs typeface="黑体"/>
              </a:rPr>
              <a:t>与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方法</a:t>
            </a:r>
            <a:endParaRPr sz="3200" dirty="0">
              <a:latin typeface="黑体"/>
              <a:cs typeface="黑体"/>
            </a:endParaRPr>
          </a:p>
          <a:p>
            <a:pPr marL="12700" marR="5080" algn="just">
              <a:lnSpc>
                <a:spcPct val="170000"/>
              </a:lnSpc>
            </a:pPr>
            <a:r>
              <a:rPr sz="3200" b="1" dirty="0">
                <a:solidFill>
                  <a:srgbClr val="FF3300"/>
                </a:solidFill>
                <a:latin typeface="黑体"/>
                <a:cs typeface="黑体"/>
              </a:rPr>
              <a:t>二、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现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状与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发展 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三、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研究</a:t>
            </a:r>
            <a:r>
              <a:rPr sz="3200" b="1" dirty="0">
                <a:solidFill>
                  <a:srgbClr val="FF3300"/>
                </a:solidFill>
                <a:latin typeface="黑体"/>
                <a:cs typeface="黑体"/>
              </a:rPr>
              <a:t>与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应用 </a:t>
            </a:r>
            <a:r>
              <a:rPr sz="3200" b="1" dirty="0">
                <a:solidFill>
                  <a:srgbClr val="FF3300"/>
                </a:solidFill>
                <a:latin typeface="黑体"/>
                <a:cs typeface="黑体"/>
              </a:rPr>
              <a:t>四、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未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来与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前景</a:t>
            </a:r>
            <a:endParaRPr sz="3200" dirty="0">
              <a:latin typeface="黑体"/>
              <a:cs typeface="黑体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23D2A8D9-5BAA-4D11-BF33-6A931D50B90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8105" y="3134121"/>
            <a:ext cx="5813425" cy="2332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1204461"/>
            <a:ext cx="7251700" cy="43046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国际发展态势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日本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：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40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亿日元（约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3960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万美元）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印设备和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精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密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成形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技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术的研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发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12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32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亿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日元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（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约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3168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万美元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）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金属终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端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产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品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12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5.5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亿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日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元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（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约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544.5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万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美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元）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超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精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密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印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技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术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2.5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亿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日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元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（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约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247.5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万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美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元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）</a:t>
            </a: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印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测量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和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图像处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理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软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件</a:t>
            </a:r>
            <a:endParaRPr sz="2000">
              <a:latin typeface="幼圆"/>
              <a:cs typeface="幼圆"/>
            </a:endParaRPr>
          </a:p>
          <a:p>
            <a:pPr marL="462280" lvl="1" indent="-182245">
              <a:lnSpc>
                <a:spcPts val="34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澳大利亚：</a:t>
            </a:r>
            <a:r>
              <a:rPr sz="2400" b="1" spc="-135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“微型发动机增材制造技术”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成立增材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制造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协同研究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中心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促进以终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端客户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驱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动的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协作研究</a:t>
            </a:r>
            <a:endParaRPr sz="2000">
              <a:latin typeface="幼圆"/>
              <a:cs typeface="幼圆"/>
            </a:endParaRPr>
          </a:p>
          <a:p>
            <a:pPr marL="462280" lvl="1" indent="-182245">
              <a:lnSpc>
                <a:spcPts val="367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新加坡：政府将在五年内投</a:t>
            </a:r>
            <a:r>
              <a:rPr sz="2400" b="1" spc="-25" dirty="0">
                <a:solidFill>
                  <a:srgbClr val="3333CC"/>
                </a:solidFill>
                <a:latin typeface="微软雅黑"/>
                <a:cs typeface="微软雅黑"/>
              </a:rPr>
              <a:t>资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5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亿美元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40552" y="981455"/>
            <a:ext cx="3203575" cy="5674360"/>
            <a:chOff x="5940552" y="981455"/>
            <a:chExt cx="3203575" cy="5674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7064" y="981455"/>
              <a:ext cx="2485643" cy="2484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0552" y="2852927"/>
              <a:ext cx="3203447" cy="3203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9880" y="5228844"/>
              <a:ext cx="2016252" cy="1426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18056"/>
            <a:ext cx="7324725" cy="3545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ts val="3304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韩国规划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教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育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手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ts val="353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2020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年培养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1000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万创客（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Maker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）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454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政府投资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24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亿韩元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5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为中小企业提供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打印设施和员工培训</a:t>
            </a:r>
            <a:endParaRPr sz="2400">
              <a:latin typeface="微软雅黑"/>
              <a:cs typeface="微软雅黑"/>
            </a:endParaRPr>
          </a:p>
          <a:p>
            <a:pPr marL="538480" lvl="1" indent="-257810">
              <a:lnSpc>
                <a:spcPts val="2820"/>
              </a:lnSpc>
              <a:spcBef>
                <a:spcPts val="434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53848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对各个层次民众制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订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打印培训课程，小学到成人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52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提供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打印教育资源，包括课程开发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454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为贫困人口提供相应的数字化基础设施</a:t>
            </a:r>
            <a:endParaRPr sz="2400">
              <a:latin typeface="微软雅黑"/>
              <a:cs typeface="微软雅黑"/>
            </a:endParaRPr>
          </a:p>
          <a:p>
            <a:pPr marL="462915" lvl="1" indent="-182880">
              <a:lnSpc>
                <a:spcPts val="35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采取相应措施支持韩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国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打印产业发展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0215" y="4652770"/>
            <a:ext cx="2790443" cy="2095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5935" y="405384"/>
            <a:ext cx="2798064" cy="18714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7868" y="5157215"/>
            <a:ext cx="5328285" cy="137350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69215" rIns="0" bIns="0" rtlCol="0">
            <a:spAutoFit/>
          </a:bodyPr>
          <a:lstStyle/>
          <a:p>
            <a:pPr marL="91440" marR="235585" algn="just">
              <a:lnSpc>
                <a:spcPct val="97700"/>
              </a:lnSpc>
              <a:spcBef>
                <a:spcPts val="545"/>
              </a:spcBef>
            </a:pPr>
            <a:r>
              <a:rPr sz="2800" b="1" spc="-10" dirty="0">
                <a:solidFill>
                  <a:srgbClr val="CC0000"/>
                </a:solidFill>
                <a:latin typeface="宋体"/>
                <a:cs typeface="宋体"/>
              </a:rPr>
              <a:t>世界科技强国和新兴国家都将这 </a:t>
            </a:r>
            <a:r>
              <a:rPr sz="2800" b="1" spc="-5" dirty="0">
                <a:solidFill>
                  <a:srgbClr val="CC0000"/>
                </a:solidFill>
                <a:latin typeface="宋体"/>
                <a:cs typeface="宋体"/>
              </a:rPr>
              <a:t>一技术作为未来产业发展新的增 长点加以培育和支持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6114415" cy="33350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习近平总书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记高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度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关注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年政协会议谈到了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打印技术</a:t>
            </a:r>
            <a:endParaRPr sz="2400">
              <a:latin typeface="微软雅黑"/>
              <a:cs typeface="微软雅黑"/>
            </a:endParaRPr>
          </a:p>
          <a:p>
            <a:pPr marL="50927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我们必须高度重视，密切跟踪，迎头赶上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16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月武汉东湖高新区进行考察</a:t>
            </a:r>
            <a:endParaRPr sz="2400">
              <a:latin typeface="微软雅黑"/>
              <a:cs typeface="微软雅黑"/>
            </a:endParaRPr>
          </a:p>
          <a:p>
            <a:pPr marL="509270">
              <a:lnSpc>
                <a:spcPct val="100000"/>
              </a:lnSpc>
              <a:spcBef>
                <a:spcPts val="725"/>
              </a:spcBef>
            </a:pP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打印技术很重要需抓紧产业化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16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日视察中关村科技园产业发展</a:t>
            </a:r>
            <a:endParaRPr sz="2400">
              <a:latin typeface="微软雅黑"/>
              <a:cs typeface="微软雅黑"/>
            </a:endParaRPr>
          </a:p>
          <a:p>
            <a:pPr marL="509270">
              <a:lnSpc>
                <a:spcPct val="100000"/>
              </a:lnSpc>
              <a:spcBef>
                <a:spcPts val="725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高度评价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打印等新技术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5804915"/>
            <a:ext cx="9144000" cy="1007744"/>
          </a:xfrm>
          <a:custGeom>
            <a:avLst/>
            <a:gdLst/>
            <a:ahLst/>
            <a:cxnLst/>
            <a:rect l="l" t="t" r="r" b="b"/>
            <a:pathLst>
              <a:path w="9144000" h="1007745">
                <a:moveTo>
                  <a:pt x="9144000" y="0"/>
                </a:moveTo>
                <a:lnTo>
                  <a:pt x="0" y="0"/>
                </a:lnTo>
                <a:lnTo>
                  <a:pt x="0" y="1007363"/>
                </a:lnTo>
                <a:lnTo>
                  <a:pt x="9144000" y="1007363"/>
                </a:lnTo>
                <a:lnTo>
                  <a:pt x="9144000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5878169"/>
            <a:ext cx="8951595" cy="8940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11200">
              <a:lnSpc>
                <a:spcPts val="3479"/>
              </a:lnSpc>
              <a:spcBef>
                <a:spcPts val="75"/>
              </a:spcBef>
            </a:pP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紧紧抓住和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用好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新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一轮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科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技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革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命和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产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业变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革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的</a:t>
            </a:r>
            <a:r>
              <a:rPr sz="2800" b="1" spc="5" dirty="0">
                <a:solidFill>
                  <a:srgbClr val="FFFF66"/>
                </a:solidFill>
                <a:latin typeface="黑体"/>
                <a:cs typeface="黑体"/>
              </a:rPr>
              <a:t>机</a:t>
            </a:r>
            <a:r>
              <a:rPr sz="2800" b="1" spc="-5" dirty="0">
                <a:solidFill>
                  <a:srgbClr val="FFFF66"/>
                </a:solidFill>
                <a:latin typeface="黑体"/>
                <a:cs typeface="黑体"/>
              </a:rPr>
              <a:t>遇</a:t>
            </a:r>
            <a:r>
              <a:rPr sz="2800" b="1" spc="-15" dirty="0">
                <a:solidFill>
                  <a:srgbClr val="FFFF66"/>
                </a:solidFill>
                <a:latin typeface="黑体"/>
                <a:cs typeface="黑体"/>
              </a:rPr>
              <a:t>， </a:t>
            </a:r>
            <a:r>
              <a:rPr sz="2800" b="1" dirty="0">
                <a:solidFill>
                  <a:srgbClr val="FFFF66"/>
                </a:solidFill>
                <a:latin typeface="黑体"/>
                <a:cs typeface="黑体"/>
              </a:rPr>
              <a:t>不能等待、</a:t>
            </a:r>
            <a:r>
              <a:rPr sz="2800" b="1" spc="-10" dirty="0">
                <a:solidFill>
                  <a:srgbClr val="FFFF66"/>
                </a:solidFill>
                <a:latin typeface="黑体"/>
                <a:cs typeface="黑体"/>
              </a:rPr>
              <a:t>不</a:t>
            </a:r>
            <a:r>
              <a:rPr sz="2800" b="1" dirty="0">
                <a:solidFill>
                  <a:srgbClr val="FFFF66"/>
                </a:solidFill>
                <a:latin typeface="黑体"/>
                <a:cs typeface="黑体"/>
              </a:rPr>
              <a:t>能</a:t>
            </a:r>
            <a:r>
              <a:rPr sz="2800" b="1" spc="-10" dirty="0">
                <a:solidFill>
                  <a:srgbClr val="FFFF66"/>
                </a:solidFill>
                <a:latin typeface="黑体"/>
                <a:cs typeface="黑体"/>
              </a:rPr>
              <a:t>观望</a:t>
            </a:r>
            <a:r>
              <a:rPr sz="2800" b="1" dirty="0">
                <a:solidFill>
                  <a:srgbClr val="FFFF66"/>
                </a:solidFill>
                <a:latin typeface="黑体"/>
                <a:cs typeface="黑体"/>
              </a:rPr>
              <a:t>、</a:t>
            </a:r>
            <a:r>
              <a:rPr sz="2800" b="1" spc="-10" dirty="0">
                <a:solidFill>
                  <a:srgbClr val="FFFF66"/>
                </a:solidFill>
                <a:latin typeface="黑体"/>
                <a:cs typeface="黑体"/>
              </a:rPr>
              <a:t>不</a:t>
            </a:r>
            <a:r>
              <a:rPr sz="2800" b="1" dirty="0">
                <a:solidFill>
                  <a:srgbClr val="FFFF66"/>
                </a:solidFill>
                <a:latin typeface="黑体"/>
                <a:cs typeface="黑体"/>
              </a:rPr>
              <a:t>能</a:t>
            </a:r>
            <a:r>
              <a:rPr sz="2800" b="1" spc="-10" dirty="0">
                <a:solidFill>
                  <a:srgbClr val="FFFF66"/>
                </a:solidFill>
                <a:latin typeface="黑体"/>
                <a:cs typeface="黑体"/>
              </a:rPr>
              <a:t>懈怠</a:t>
            </a:r>
            <a:r>
              <a:rPr sz="2800" b="1" spc="-15" dirty="0">
                <a:solidFill>
                  <a:srgbClr val="FFFF66"/>
                </a:solidFill>
                <a:latin typeface="黑体"/>
                <a:cs typeface="黑体"/>
              </a:rPr>
              <a:t>。</a:t>
            </a:r>
            <a:endParaRPr sz="2800">
              <a:latin typeface="黑体"/>
              <a:cs typeface="黑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5332" y="4076700"/>
            <a:ext cx="2915412" cy="17434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5771" y="44196"/>
            <a:ext cx="3313176" cy="21610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27200"/>
            <a:ext cx="166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学科交叉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800" y="1921890"/>
            <a:ext cx="2592705" cy="937260"/>
          </a:xfrm>
          <a:prstGeom prst="rect">
            <a:avLst/>
          </a:prstGeom>
          <a:solidFill>
            <a:srgbClr val="DDDDDD"/>
          </a:solidFill>
          <a:ln w="9144">
            <a:solidFill>
              <a:srgbClr val="FFFF6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数学、软件、计算机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4610" y="984630"/>
            <a:ext cx="3023870" cy="937260"/>
          </a:xfrm>
          <a:prstGeom prst="rect">
            <a:avLst/>
          </a:prstGeom>
          <a:solidFill>
            <a:srgbClr val="DDDDDD"/>
          </a:solidFill>
          <a:ln w="9144">
            <a:solidFill>
              <a:srgbClr val="FFFF6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机械、控制、电气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865" y="1129410"/>
            <a:ext cx="3240405" cy="647700"/>
          </a:xfrm>
          <a:prstGeom prst="rect">
            <a:avLst/>
          </a:prstGeom>
          <a:solidFill>
            <a:srgbClr val="DDDDDD"/>
          </a:solidFill>
          <a:ln w="9144">
            <a:solidFill>
              <a:srgbClr val="FF3300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594360">
              <a:lnSpc>
                <a:spcPct val="100000"/>
              </a:lnSpc>
              <a:spcBef>
                <a:spcPts val="131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物理、化学、材料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D324901-66BB-4862-9EC0-3A098127136D}"/>
              </a:ext>
            </a:extLst>
          </p:cNvPr>
          <p:cNvSpPr txBox="1"/>
          <p:nvPr/>
        </p:nvSpPr>
        <p:spPr>
          <a:xfrm>
            <a:off x="304800" y="2887865"/>
            <a:ext cx="1308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新产业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64143FB0-9902-422B-9FF7-6A98D78378C3}"/>
              </a:ext>
            </a:extLst>
          </p:cNvPr>
          <p:cNvSpPr txBox="1"/>
          <p:nvPr/>
        </p:nvSpPr>
        <p:spPr>
          <a:xfrm>
            <a:off x="304800" y="3457476"/>
            <a:ext cx="2809240" cy="93599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18135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宋体"/>
                <a:cs typeface="宋体"/>
              </a:rPr>
              <a:t>生物、医学、口腔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9B39F2D-96BD-4B54-AD77-339A94C5AEB5}"/>
              </a:ext>
            </a:extLst>
          </p:cNvPr>
          <p:cNvSpPr txBox="1"/>
          <p:nvPr/>
        </p:nvSpPr>
        <p:spPr>
          <a:xfrm>
            <a:off x="3375559" y="3457476"/>
            <a:ext cx="2952115" cy="93599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58140">
              <a:lnSpc>
                <a:spcPct val="100000"/>
              </a:lnSpc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能动、航空、航天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486D1A14-279A-4DD7-8747-BC6D7366E0B1}"/>
              </a:ext>
            </a:extLst>
          </p:cNvPr>
          <p:cNvSpPr txBox="1"/>
          <p:nvPr/>
        </p:nvSpPr>
        <p:spPr>
          <a:xfrm>
            <a:off x="576580" y="4773181"/>
            <a:ext cx="2073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食品、娱乐、创意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6B3B9C1C-BCE3-45EA-8477-A6191C0BC761}"/>
              </a:ext>
            </a:extLst>
          </p:cNvPr>
          <p:cNvSpPr txBox="1"/>
          <p:nvPr/>
        </p:nvSpPr>
        <p:spPr>
          <a:xfrm>
            <a:off x="6252454" y="4579188"/>
            <a:ext cx="2665730" cy="6477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67005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315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汽车、交通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2A06235A-F922-4D38-BF1B-79EA527908FE}"/>
              </a:ext>
            </a:extLst>
          </p:cNvPr>
          <p:cNvSpPr txBox="1"/>
          <p:nvPr/>
        </p:nvSpPr>
        <p:spPr>
          <a:xfrm>
            <a:off x="3062450" y="4650308"/>
            <a:ext cx="2952115" cy="57658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30810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03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文化、建筑、家居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A9BA8124-BF19-4090-820E-DA345DA166E7}"/>
              </a:ext>
            </a:extLst>
          </p:cNvPr>
          <p:cNvSpPr txBox="1"/>
          <p:nvPr/>
        </p:nvSpPr>
        <p:spPr>
          <a:xfrm>
            <a:off x="341050" y="5276470"/>
            <a:ext cx="1308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新问题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9A855DB5-AE55-4B31-80FD-84B1FEDCAAA5}"/>
              </a:ext>
            </a:extLst>
          </p:cNvPr>
          <p:cNvSpPr txBox="1"/>
          <p:nvPr/>
        </p:nvSpPr>
        <p:spPr>
          <a:xfrm>
            <a:off x="296662" y="6108319"/>
            <a:ext cx="2952115" cy="6477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67640" rIns="0" bIns="0" rtlCol="0">
            <a:spAutoFit/>
          </a:bodyPr>
          <a:lstStyle/>
          <a:p>
            <a:pPr marL="452120">
              <a:lnSpc>
                <a:spcPct val="100000"/>
              </a:lnSpc>
              <a:spcBef>
                <a:spcPts val="132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市场、服务、盈利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5A55326A-2823-41CD-B151-6F08B1EFF884}"/>
              </a:ext>
            </a:extLst>
          </p:cNvPr>
          <p:cNvSpPr txBox="1"/>
          <p:nvPr/>
        </p:nvSpPr>
        <p:spPr>
          <a:xfrm>
            <a:off x="4001914" y="6266751"/>
            <a:ext cx="1305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安全、法律</a:t>
            </a:r>
            <a:endParaRPr sz="2000" dirty="0">
              <a:latin typeface="宋体"/>
              <a:cs typeface="宋体"/>
            </a:endParaRPr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3A13F1BD-2293-4144-B220-485D3EF4933C}"/>
              </a:ext>
            </a:extLst>
          </p:cNvPr>
          <p:cNvSpPr txBox="1"/>
          <p:nvPr/>
        </p:nvSpPr>
        <p:spPr>
          <a:xfrm>
            <a:off x="3178637" y="5317237"/>
            <a:ext cx="2952115" cy="64770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66370" rIns="0" bIns="0" rtlCol="0">
            <a:spAutoFit/>
          </a:bodyPr>
          <a:lstStyle/>
          <a:p>
            <a:pPr marL="708025">
              <a:lnSpc>
                <a:spcPct val="100000"/>
              </a:lnSpc>
              <a:spcBef>
                <a:spcPts val="131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伦理、新生物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931535" cy="39077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为创新设计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提供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了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巨大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空间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原来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个零件的发动机喷嘴集成为一件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减重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25%</a:t>
            </a:r>
            <a:r>
              <a:rPr sz="2400" b="1" spc="-10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增效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15%</a:t>
            </a:r>
            <a:endParaRPr sz="2400">
              <a:latin typeface="Times New Roman"/>
              <a:cs typeface="Times New Roman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获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85000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个零件订单</a:t>
            </a:r>
            <a:endParaRPr sz="2400">
              <a:latin typeface="微软雅黑"/>
              <a:cs typeface="微软雅黑"/>
            </a:endParaRPr>
          </a:p>
          <a:p>
            <a:pPr marL="226060" indent="-213995">
              <a:lnSpc>
                <a:spcPct val="100000"/>
              </a:lnSpc>
              <a:spcBef>
                <a:spcPts val="819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众创社会，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引领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人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人创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代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到来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GE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公司挑</a:t>
            </a:r>
            <a:r>
              <a:rPr sz="2400" b="1" spc="-10" dirty="0">
                <a:solidFill>
                  <a:srgbClr val="3333CC"/>
                </a:solidFill>
                <a:latin typeface="微软雅黑"/>
                <a:cs typeface="微软雅黑"/>
              </a:rPr>
              <a:t>战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创客成功回应</a:t>
            </a:r>
            <a:endParaRPr sz="240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材料仅为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1/6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92F2F0D-D623-42FC-853D-1DE180455175}"/>
              </a:ext>
            </a:extLst>
          </p:cNvPr>
          <p:cNvSpPr txBox="1"/>
          <p:nvPr/>
        </p:nvSpPr>
        <p:spPr>
          <a:xfrm>
            <a:off x="347482" y="4495800"/>
            <a:ext cx="7638415" cy="28778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美国汽车开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发大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量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15" dirty="0">
                <a:solidFill>
                  <a:srgbClr val="FF3300"/>
                </a:solidFill>
                <a:latin typeface="华文中宋"/>
                <a:cs typeface="华文中宋"/>
              </a:rPr>
              <a:t>用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印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技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术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打印已成为欧美等国新产品开发的必由之路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助力三大汽车公司新车型快速上市和近期的回暖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2011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月，世界上第一辆“打印汽车”在加拿大亮相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8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马力，最高时速可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达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112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公里。百公里耗油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1.17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升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由学生完成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123815" cy="185356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航天航空</a:t>
            </a:r>
            <a:endParaRPr sz="2800">
              <a:latin typeface="华文中宋"/>
              <a:cs typeface="华文中宋"/>
            </a:endParaRPr>
          </a:p>
          <a:p>
            <a:pPr marL="460375" marR="5080" lvl="1" indent="-180340">
              <a:lnSpc>
                <a:spcPct val="104000"/>
              </a:lnSpc>
              <a:spcBef>
                <a:spcPts val="7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波音</a:t>
            </a:r>
            <a:r>
              <a:rPr sz="2400" b="1" spc="-150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无人机</a:t>
            </a:r>
            <a:r>
              <a:rPr sz="2400" b="1" spc="-150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–</a:t>
            </a:r>
            <a:r>
              <a:rPr sz="2400" b="1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美国空军支助研究项 目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–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固定翼</a:t>
            </a:r>
            <a:r>
              <a:rPr sz="2400" b="1" spc="-120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FDM 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无人机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16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  <a:tab pos="236728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瑞典无人机</a:t>
            </a:r>
            <a:r>
              <a:rPr sz="2400" b="1" spc="-114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–	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无人直升机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C874122-066F-4ABD-A7D3-925B2AC69CF7}"/>
              </a:ext>
            </a:extLst>
          </p:cNvPr>
          <p:cNvSpPr txBox="1"/>
          <p:nvPr/>
        </p:nvSpPr>
        <p:spPr>
          <a:xfrm>
            <a:off x="517299" y="2819400"/>
            <a:ext cx="6598284" cy="2402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摩托罗拉用</a:t>
            </a:r>
            <a:r>
              <a:rPr sz="2800" b="1" spc="-1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技术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生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产手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机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外壳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摩托罗拉发布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Project</a:t>
            </a: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Ara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新项目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智能手机做成“模块化”</a:t>
            </a:r>
            <a:r>
              <a:rPr sz="2400" b="1" spc="-210" dirty="0">
                <a:solidFill>
                  <a:srgbClr val="3333CC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智能手机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DIY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平台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材料强度、导电油墨打印有着很高的技术要求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必须满足量产的速度和数量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C116F5F7-F56E-427D-9E56-78BFAAFEFCB6}"/>
              </a:ext>
            </a:extLst>
          </p:cNvPr>
          <p:cNvSpPr txBox="1"/>
          <p:nvPr/>
        </p:nvSpPr>
        <p:spPr>
          <a:xfrm>
            <a:off x="532190" y="4672964"/>
            <a:ext cx="7181850" cy="2402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定制耳机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摄像头获得你耳朵的清晰画面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选择喜欢的颜色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这副“私人定制”的耳机将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在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48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小时内送到你手上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个性化的产品服务售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价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199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美元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2811" y="53340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0" y="415050"/>
            <a:ext cx="32181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日常生活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新技术融入日常生活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8AC4136-DEF8-43C6-91E5-DBDC306A3906}"/>
              </a:ext>
            </a:extLst>
          </p:cNvPr>
          <p:cNvSpPr txBox="1"/>
          <p:nvPr/>
        </p:nvSpPr>
        <p:spPr>
          <a:xfrm>
            <a:off x="346229" y="1219200"/>
            <a:ext cx="2608580" cy="13855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80357"/>
              <a:buFont typeface="Wingdings"/>
              <a:buChar char=""/>
              <a:tabLst>
                <a:tab pos="314960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创意产品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新产业的发展点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艺术＋技术</a:t>
            </a:r>
            <a:endParaRPr sz="2000" dirty="0">
              <a:latin typeface="幼圆"/>
              <a:cs typeface="幼圆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4337255-5A6D-443B-A21F-D05324174A6A}"/>
              </a:ext>
            </a:extLst>
          </p:cNvPr>
          <p:cNvSpPr txBox="1"/>
          <p:nvPr/>
        </p:nvSpPr>
        <p:spPr>
          <a:xfrm>
            <a:off x="418730" y="2667000"/>
            <a:ext cx="1861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0099"/>
                </a:solidFill>
                <a:latin typeface="黑体"/>
                <a:cs typeface="黑体"/>
              </a:rPr>
              <a:t>建筑模型</a:t>
            </a:r>
            <a:endParaRPr sz="3600">
              <a:latin typeface="黑体"/>
              <a:cs typeface="黑体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72A2890A-80F0-4DBA-AE08-8E523FF470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5777" y="1141602"/>
            <a:ext cx="2731008" cy="2100073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60ECE193-FA88-47EE-B8A3-5FF5CD49EB24}"/>
              </a:ext>
            </a:extLst>
          </p:cNvPr>
          <p:cNvSpPr txBox="1"/>
          <p:nvPr/>
        </p:nvSpPr>
        <p:spPr>
          <a:xfrm>
            <a:off x="304800" y="3241675"/>
            <a:ext cx="8096250" cy="2402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教育产业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----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美国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麻省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理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工学</a:t>
            </a:r>
            <a:r>
              <a:rPr sz="2800" b="1" spc="15" dirty="0">
                <a:solidFill>
                  <a:srgbClr val="FF3300"/>
                </a:solidFill>
                <a:latin typeface="华文中宋"/>
                <a:cs typeface="华文中宋"/>
              </a:rPr>
              <a:t>院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（</a:t>
            </a: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MIT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）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课程“如何制造任何东西”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让学生在那里随意设计和制造产品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美国总统奥巴马计划为美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国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1000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所学校配备这样的实验室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使得他们人人都成为创造者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6377940"/>
            <a:ext cx="9153525" cy="485140"/>
            <a:chOff x="-4572" y="6377940"/>
            <a:chExt cx="9153525" cy="485140"/>
          </a:xfrm>
        </p:grpSpPr>
        <p:sp>
          <p:nvSpPr>
            <p:cNvPr id="3" name="object 3"/>
            <p:cNvSpPr/>
            <p:nvPr/>
          </p:nvSpPr>
          <p:spPr>
            <a:xfrm>
              <a:off x="0" y="6382512"/>
              <a:ext cx="9144000" cy="475615"/>
            </a:xfrm>
            <a:custGeom>
              <a:avLst/>
              <a:gdLst/>
              <a:ahLst/>
              <a:cxnLst/>
              <a:rect l="l" t="t" r="r" b="b"/>
              <a:pathLst>
                <a:path w="9144000" h="475615">
                  <a:moveTo>
                    <a:pt x="8250555" y="0"/>
                  </a:moveTo>
                  <a:lnTo>
                    <a:pt x="8250555" y="134721"/>
                  </a:lnTo>
                  <a:lnTo>
                    <a:pt x="0" y="134721"/>
                  </a:lnTo>
                  <a:lnTo>
                    <a:pt x="0" y="340766"/>
                  </a:lnTo>
                  <a:lnTo>
                    <a:pt x="8250555" y="340766"/>
                  </a:lnTo>
                  <a:lnTo>
                    <a:pt x="8250555" y="475487"/>
                  </a:lnTo>
                  <a:lnTo>
                    <a:pt x="9144000" y="237744"/>
                  </a:lnTo>
                  <a:lnTo>
                    <a:pt x="8250555" y="0"/>
                  </a:lnTo>
                  <a:close/>
                </a:path>
              </a:pathLst>
            </a:custGeom>
            <a:solidFill>
              <a:srgbClr val="E1F7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82512"/>
              <a:ext cx="9144000" cy="475615"/>
            </a:xfrm>
            <a:custGeom>
              <a:avLst/>
              <a:gdLst/>
              <a:ahLst/>
              <a:cxnLst/>
              <a:rect l="l" t="t" r="r" b="b"/>
              <a:pathLst>
                <a:path w="9144000" h="475615">
                  <a:moveTo>
                    <a:pt x="0" y="134721"/>
                  </a:moveTo>
                  <a:lnTo>
                    <a:pt x="8250555" y="134721"/>
                  </a:lnTo>
                  <a:lnTo>
                    <a:pt x="8250555" y="0"/>
                  </a:lnTo>
                  <a:lnTo>
                    <a:pt x="9144000" y="237744"/>
                  </a:lnTo>
                  <a:lnTo>
                    <a:pt x="8250555" y="475487"/>
                  </a:lnTo>
                  <a:lnTo>
                    <a:pt x="8250555" y="340766"/>
                  </a:lnTo>
                  <a:lnTo>
                    <a:pt x="0" y="340766"/>
                  </a:lnTo>
                  <a:lnTo>
                    <a:pt x="0" y="13472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1148" y="6400799"/>
              <a:ext cx="1187450" cy="457200"/>
            </a:xfrm>
            <a:custGeom>
              <a:avLst/>
              <a:gdLst/>
              <a:ahLst/>
              <a:cxnLst/>
              <a:rect l="l" t="t" r="r" b="b"/>
              <a:pathLst>
                <a:path w="1187450" h="457200">
                  <a:moveTo>
                    <a:pt x="1187196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187196" y="457199"/>
                  </a:lnTo>
                  <a:lnTo>
                    <a:pt x="118719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06296" y="3034283"/>
            <a:ext cx="2486025" cy="1440180"/>
            <a:chOff x="1606296" y="3034283"/>
            <a:chExt cx="2486025" cy="1440180"/>
          </a:xfrm>
        </p:grpSpPr>
        <p:sp>
          <p:nvSpPr>
            <p:cNvPr id="8" name="object 8"/>
            <p:cNvSpPr/>
            <p:nvPr/>
          </p:nvSpPr>
          <p:spPr>
            <a:xfrm>
              <a:off x="1606296" y="3034283"/>
              <a:ext cx="1583690" cy="1440180"/>
            </a:xfrm>
            <a:custGeom>
              <a:avLst/>
              <a:gdLst/>
              <a:ahLst/>
              <a:cxnLst/>
              <a:rect l="l" t="t" r="r" b="b"/>
              <a:pathLst>
                <a:path w="1583689" h="1440179">
                  <a:moveTo>
                    <a:pt x="0" y="0"/>
                  </a:moveTo>
                  <a:lnTo>
                    <a:pt x="0" y="1440179"/>
                  </a:lnTo>
                  <a:lnTo>
                    <a:pt x="1583436" y="720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4372" y="3069335"/>
              <a:ext cx="1873250" cy="1295400"/>
            </a:xfrm>
            <a:custGeom>
              <a:avLst/>
              <a:gdLst/>
              <a:ahLst/>
              <a:cxnLst/>
              <a:rect l="l" t="t" r="r" b="b"/>
              <a:pathLst>
                <a:path w="1873250" h="1295400">
                  <a:moveTo>
                    <a:pt x="936497" y="0"/>
                  </a:moveTo>
                  <a:lnTo>
                    <a:pt x="879443" y="1181"/>
                  </a:lnTo>
                  <a:lnTo>
                    <a:pt x="823293" y="4682"/>
                  </a:lnTo>
                  <a:lnTo>
                    <a:pt x="768146" y="10433"/>
                  </a:lnTo>
                  <a:lnTo>
                    <a:pt x="714099" y="18368"/>
                  </a:lnTo>
                  <a:lnTo>
                    <a:pt x="661251" y="28418"/>
                  </a:lnTo>
                  <a:lnTo>
                    <a:pt x="609700" y="40516"/>
                  </a:lnTo>
                  <a:lnTo>
                    <a:pt x="559543" y="54594"/>
                  </a:lnTo>
                  <a:lnTo>
                    <a:pt x="510878" y="70585"/>
                  </a:lnTo>
                  <a:lnTo>
                    <a:pt x="463803" y="88420"/>
                  </a:lnTo>
                  <a:lnTo>
                    <a:pt x="418417" y="108032"/>
                  </a:lnTo>
                  <a:lnTo>
                    <a:pt x="374817" y="129353"/>
                  </a:lnTo>
                  <a:lnTo>
                    <a:pt x="333100" y="152316"/>
                  </a:lnTo>
                  <a:lnTo>
                    <a:pt x="293365" y="176853"/>
                  </a:lnTo>
                  <a:lnTo>
                    <a:pt x="255710" y="202895"/>
                  </a:lnTo>
                  <a:lnTo>
                    <a:pt x="220233" y="230376"/>
                  </a:lnTo>
                  <a:lnTo>
                    <a:pt x="187031" y="259228"/>
                  </a:lnTo>
                  <a:lnTo>
                    <a:pt x="156203" y="289383"/>
                  </a:lnTo>
                  <a:lnTo>
                    <a:pt x="127846" y="320773"/>
                  </a:lnTo>
                  <a:lnTo>
                    <a:pt x="102058" y="353331"/>
                  </a:lnTo>
                  <a:lnTo>
                    <a:pt x="78938" y="386988"/>
                  </a:lnTo>
                  <a:lnTo>
                    <a:pt x="58583" y="421678"/>
                  </a:lnTo>
                  <a:lnTo>
                    <a:pt x="41090" y="457332"/>
                  </a:lnTo>
                  <a:lnTo>
                    <a:pt x="26559" y="493883"/>
                  </a:lnTo>
                  <a:lnTo>
                    <a:pt x="15086" y="531263"/>
                  </a:lnTo>
                  <a:lnTo>
                    <a:pt x="6770" y="569404"/>
                  </a:lnTo>
                  <a:lnTo>
                    <a:pt x="1708" y="608239"/>
                  </a:lnTo>
                  <a:lnTo>
                    <a:pt x="0" y="647700"/>
                  </a:lnTo>
                  <a:lnTo>
                    <a:pt x="1708" y="687160"/>
                  </a:lnTo>
                  <a:lnTo>
                    <a:pt x="6770" y="725995"/>
                  </a:lnTo>
                  <a:lnTo>
                    <a:pt x="15086" y="764136"/>
                  </a:lnTo>
                  <a:lnTo>
                    <a:pt x="26559" y="801516"/>
                  </a:lnTo>
                  <a:lnTo>
                    <a:pt x="41090" y="838067"/>
                  </a:lnTo>
                  <a:lnTo>
                    <a:pt x="58583" y="873721"/>
                  </a:lnTo>
                  <a:lnTo>
                    <a:pt x="78938" y="908411"/>
                  </a:lnTo>
                  <a:lnTo>
                    <a:pt x="102058" y="942068"/>
                  </a:lnTo>
                  <a:lnTo>
                    <a:pt x="127846" y="974626"/>
                  </a:lnTo>
                  <a:lnTo>
                    <a:pt x="156203" y="1006016"/>
                  </a:lnTo>
                  <a:lnTo>
                    <a:pt x="187031" y="1036171"/>
                  </a:lnTo>
                  <a:lnTo>
                    <a:pt x="220233" y="1065023"/>
                  </a:lnTo>
                  <a:lnTo>
                    <a:pt x="255710" y="1092504"/>
                  </a:lnTo>
                  <a:lnTo>
                    <a:pt x="293365" y="1118546"/>
                  </a:lnTo>
                  <a:lnTo>
                    <a:pt x="333100" y="1143083"/>
                  </a:lnTo>
                  <a:lnTo>
                    <a:pt x="374817" y="1166046"/>
                  </a:lnTo>
                  <a:lnTo>
                    <a:pt x="418417" y="1187367"/>
                  </a:lnTo>
                  <a:lnTo>
                    <a:pt x="463803" y="1206979"/>
                  </a:lnTo>
                  <a:lnTo>
                    <a:pt x="510878" y="1224814"/>
                  </a:lnTo>
                  <a:lnTo>
                    <a:pt x="559543" y="1240805"/>
                  </a:lnTo>
                  <a:lnTo>
                    <a:pt x="609700" y="1254883"/>
                  </a:lnTo>
                  <a:lnTo>
                    <a:pt x="661251" y="1266981"/>
                  </a:lnTo>
                  <a:lnTo>
                    <a:pt x="714099" y="1277031"/>
                  </a:lnTo>
                  <a:lnTo>
                    <a:pt x="768146" y="1284966"/>
                  </a:lnTo>
                  <a:lnTo>
                    <a:pt x="823293" y="1290717"/>
                  </a:lnTo>
                  <a:lnTo>
                    <a:pt x="879443" y="1294218"/>
                  </a:lnTo>
                  <a:lnTo>
                    <a:pt x="936497" y="1295400"/>
                  </a:lnTo>
                  <a:lnTo>
                    <a:pt x="993552" y="1294218"/>
                  </a:lnTo>
                  <a:lnTo>
                    <a:pt x="1049702" y="1290717"/>
                  </a:lnTo>
                  <a:lnTo>
                    <a:pt x="1104849" y="1284966"/>
                  </a:lnTo>
                  <a:lnTo>
                    <a:pt x="1158896" y="1277031"/>
                  </a:lnTo>
                  <a:lnTo>
                    <a:pt x="1211744" y="1266981"/>
                  </a:lnTo>
                  <a:lnTo>
                    <a:pt x="1263295" y="1254883"/>
                  </a:lnTo>
                  <a:lnTo>
                    <a:pt x="1313452" y="1240805"/>
                  </a:lnTo>
                  <a:lnTo>
                    <a:pt x="1362117" y="1224814"/>
                  </a:lnTo>
                  <a:lnTo>
                    <a:pt x="1409191" y="1206979"/>
                  </a:lnTo>
                  <a:lnTo>
                    <a:pt x="1454578" y="1187367"/>
                  </a:lnTo>
                  <a:lnTo>
                    <a:pt x="1498178" y="1166046"/>
                  </a:lnTo>
                  <a:lnTo>
                    <a:pt x="1539895" y="1143083"/>
                  </a:lnTo>
                  <a:lnTo>
                    <a:pt x="1579630" y="1118546"/>
                  </a:lnTo>
                  <a:lnTo>
                    <a:pt x="1617285" y="1092504"/>
                  </a:lnTo>
                  <a:lnTo>
                    <a:pt x="1652762" y="1065023"/>
                  </a:lnTo>
                  <a:lnTo>
                    <a:pt x="1685964" y="1036171"/>
                  </a:lnTo>
                  <a:lnTo>
                    <a:pt x="1716792" y="1006016"/>
                  </a:lnTo>
                  <a:lnTo>
                    <a:pt x="1745149" y="974626"/>
                  </a:lnTo>
                  <a:lnTo>
                    <a:pt x="1770937" y="942068"/>
                  </a:lnTo>
                  <a:lnTo>
                    <a:pt x="1794057" y="908411"/>
                  </a:lnTo>
                  <a:lnTo>
                    <a:pt x="1814412" y="873721"/>
                  </a:lnTo>
                  <a:lnTo>
                    <a:pt x="1831905" y="838067"/>
                  </a:lnTo>
                  <a:lnTo>
                    <a:pt x="1846436" y="801516"/>
                  </a:lnTo>
                  <a:lnTo>
                    <a:pt x="1857909" y="764136"/>
                  </a:lnTo>
                  <a:lnTo>
                    <a:pt x="1866225" y="725995"/>
                  </a:lnTo>
                  <a:lnTo>
                    <a:pt x="1871287" y="687160"/>
                  </a:lnTo>
                  <a:lnTo>
                    <a:pt x="1872995" y="647700"/>
                  </a:lnTo>
                  <a:lnTo>
                    <a:pt x="1871287" y="608239"/>
                  </a:lnTo>
                  <a:lnTo>
                    <a:pt x="1866225" y="569404"/>
                  </a:lnTo>
                  <a:lnTo>
                    <a:pt x="1857909" y="531263"/>
                  </a:lnTo>
                  <a:lnTo>
                    <a:pt x="1846436" y="493883"/>
                  </a:lnTo>
                  <a:lnTo>
                    <a:pt x="1831905" y="457332"/>
                  </a:lnTo>
                  <a:lnTo>
                    <a:pt x="1814412" y="421678"/>
                  </a:lnTo>
                  <a:lnTo>
                    <a:pt x="1794057" y="386988"/>
                  </a:lnTo>
                  <a:lnTo>
                    <a:pt x="1770937" y="353331"/>
                  </a:lnTo>
                  <a:lnTo>
                    <a:pt x="1745149" y="320773"/>
                  </a:lnTo>
                  <a:lnTo>
                    <a:pt x="1716792" y="289383"/>
                  </a:lnTo>
                  <a:lnTo>
                    <a:pt x="1685964" y="259228"/>
                  </a:lnTo>
                  <a:lnTo>
                    <a:pt x="1652762" y="230376"/>
                  </a:lnTo>
                  <a:lnTo>
                    <a:pt x="1617285" y="202895"/>
                  </a:lnTo>
                  <a:lnTo>
                    <a:pt x="1579630" y="176853"/>
                  </a:lnTo>
                  <a:lnTo>
                    <a:pt x="1539895" y="152316"/>
                  </a:lnTo>
                  <a:lnTo>
                    <a:pt x="1498178" y="129353"/>
                  </a:lnTo>
                  <a:lnTo>
                    <a:pt x="1454578" y="108032"/>
                  </a:lnTo>
                  <a:lnTo>
                    <a:pt x="1409191" y="88420"/>
                  </a:lnTo>
                  <a:lnTo>
                    <a:pt x="1362117" y="70585"/>
                  </a:lnTo>
                  <a:lnTo>
                    <a:pt x="1313452" y="54594"/>
                  </a:lnTo>
                  <a:lnTo>
                    <a:pt x="1263295" y="40516"/>
                  </a:lnTo>
                  <a:lnTo>
                    <a:pt x="1211744" y="28418"/>
                  </a:lnTo>
                  <a:lnTo>
                    <a:pt x="1158896" y="18368"/>
                  </a:lnTo>
                  <a:lnTo>
                    <a:pt x="1104849" y="10433"/>
                  </a:lnTo>
                  <a:lnTo>
                    <a:pt x="1049702" y="4682"/>
                  </a:lnTo>
                  <a:lnTo>
                    <a:pt x="993552" y="1181"/>
                  </a:lnTo>
                  <a:lnTo>
                    <a:pt x="936497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4372" y="3069335"/>
              <a:ext cx="1873250" cy="1295400"/>
            </a:xfrm>
            <a:custGeom>
              <a:avLst/>
              <a:gdLst/>
              <a:ahLst/>
              <a:cxnLst/>
              <a:rect l="l" t="t" r="r" b="b"/>
              <a:pathLst>
                <a:path w="1873250" h="1295400">
                  <a:moveTo>
                    <a:pt x="0" y="647700"/>
                  </a:moveTo>
                  <a:lnTo>
                    <a:pt x="1708" y="608239"/>
                  </a:lnTo>
                  <a:lnTo>
                    <a:pt x="6770" y="569404"/>
                  </a:lnTo>
                  <a:lnTo>
                    <a:pt x="15086" y="531263"/>
                  </a:lnTo>
                  <a:lnTo>
                    <a:pt x="26559" y="493883"/>
                  </a:lnTo>
                  <a:lnTo>
                    <a:pt x="41090" y="457332"/>
                  </a:lnTo>
                  <a:lnTo>
                    <a:pt x="58583" y="421678"/>
                  </a:lnTo>
                  <a:lnTo>
                    <a:pt x="78938" y="386988"/>
                  </a:lnTo>
                  <a:lnTo>
                    <a:pt x="102058" y="353331"/>
                  </a:lnTo>
                  <a:lnTo>
                    <a:pt x="127846" y="320773"/>
                  </a:lnTo>
                  <a:lnTo>
                    <a:pt x="156203" y="289383"/>
                  </a:lnTo>
                  <a:lnTo>
                    <a:pt x="187031" y="259228"/>
                  </a:lnTo>
                  <a:lnTo>
                    <a:pt x="220233" y="230376"/>
                  </a:lnTo>
                  <a:lnTo>
                    <a:pt x="255710" y="202895"/>
                  </a:lnTo>
                  <a:lnTo>
                    <a:pt x="293365" y="176853"/>
                  </a:lnTo>
                  <a:lnTo>
                    <a:pt x="333100" y="152316"/>
                  </a:lnTo>
                  <a:lnTo>
                    <a:pt x="374817" y="129353"/>
                  </a:lnTo>
                  <a:lnTo>
                    <a:pt x="418417" y="108032"/>
                  </a:lnTo>
                  <a:lnTo>
                    <a:pt x="463803" y="88420"/>
                  </a:lnTo>
                  <a:lnTo>
                    <a:pt x="510878" y="70585"/>
                  </a:lnTo>
                  <a:lnTo>
                    <a:pt x="559543" y="54594"/>
                  </a:lnTo>
                  <a:lnTo>
                    <a:pt x="609700" y="40516"/>
                  </a:lnTo>
                  <a:lnTo>
                    <a:pt x="661251" y="28418"/>
                  </a:lnTo>
                  <a:lnTo>
                    <a:pt x="714099" y="18368"/>
                  </a:lnTo>
                  <a:lnTo>
                    <a:pt x="768146" y="10433"/>
                  </a:lnTo>
                  <a:lnTo>
                    <a:pt x="823293" y="4682"/>
                  </a:lnTo>
                  <a:lnTo>
                    <a:pt x="879443" y="1181"/>
                  </a:lnTo>
                  <a:lnTo>
                    <a:pt x="936497" y="0"/>
                  </a:lnTo>
                  <a:lnTo>
                    <a:pt x="993552" y="1181"/>
                  </a:lnTo>
                  <a:lnTo>
                    <a:pt x="1049702" y="4682"/>
                  </a:lnTo>
                  <a:lnTo>
                    <a:pt x="1104849" y="10433"/>
                  </a:lnTo>
                  <a:lnTo>
                    <a:pt x="1158896" y="18368"/>
                  </a:lnTo>
                  <a:lnTo>
                    <a:pt x="1211744" y="28418"/>
                  </a:lnTo>
                  <a:lnTo>
                    <a:pt x="1263295" y="40516"/>
                  </a:lnTo>
                  <a:lnTo>
                    <a:pt x="1313452" y="54594"/>
                  </a:lnTo>
                  <a:lnTo>
                    <a:pt x="1362117" y="70585"/>
                  </a:lnTo>
                  <a:lnTo>
                    <a:pt x="1409191" y="88420"/>
                  </a:lnTo>
                  <a:lnTo>
                    <a:pt x="1454578" y="108032"/>
                  </a:lnTo>
                  <a:lnTo>
                    <a:pt x="1498178" y="129353"/>
                  </a:lnTo>
                  <a:lnTo>
                    <a:pt x="1539895" y="152316"/>
                  </a:lnTo>
                  <a:lnTo>
                    <a:pt x="1579630" y="176853"/>
                  </a:lnTo>
                  <a:lnTo>
                    <a:pt x="1617285" y="202895"/>
                  </a:lnTo>
                  <a:lnTo>
                    <a:pt x="1652762" y="230376"/>
                  </a:lnTo>
                  <a:lnTo>
                    <a:pt x="1685964" y="259228"/>
                  </a:lnTo>
                  <a:lnTo>
                    <a:pt x="1716792" y="289383"/>
                  </a:lnTo>
                  <a:lnTo>
                    <a:pt x="1745149" y="320773"/>
                  </a:lnTo>
                  <a:lnTo>
                    <a:pt x="1770937" y="353331"/>
                  </a:lnTo>
                  <a:lnTo>
                    <a:pt x="1794057" y="386988"/>
                  </a:lnTo>
                  <a:lnTo>
                    <a:pt x="1814412" y="421678"/>
                  </a:lnTo>
                  <a:lnTo>
                    <a:pt x="1831905" y="457332"/>
                  </a:lnTo>
                  <a:lnTo>
                    <a:pt x="1846436" y="493883"/>
                  </a:lnTo>
                  <a:lnTo>
                    <a:pt x="1857909" y="531263"/>
                  </a:lnTo>
                  <a:lnTo>
                    <a:pt x="1866225" y="569404"/>
                  </a:lnTo>
                  <a:lnTo>
                    <a:pt x="1871287" y="608239"/>
                  </a:lnTo>
                  <a:lnTo>
                    <a:pt x="1872995" y="647700"/>
                  </a:lnTo>
                  <a:lnTo>
                    <a:pt x="1871287" y="687160"/>
                  </a:lnTo>
                  <a:lnTo>
                    <a:pt x="1866225" y="725995"/>
                  </a:lnTo>
                  <a:lnTo>
                    <a:pt x="1857909" y="764136"/>
                  </a:lnTo>
                  <a:lnTo>
                    <a:pt x="1846436" y="801516"/>
                  </a:lnTo>
                  <a:lnTo>
                    <a:pt x="1831905" y="838067"/>
                  </a:lnTo>
                  <a:lnTo>
                    <a:pt x="1814412" y="873721"/>
                  </a:lnTo>
                  <a:lnTo>
                    <a:pt x="1794057" y="908411"/>
                  </a:lnTo>
                  <a:lnTo>
                    <a:pt x="1770937" y="942068"/>
                  </a:lnTo>
                  <a:lnTo>
                    <a:pt x="1745149" y="974626"/>
                  </a:lnTo>
                  <a:lnTo>
                    <a:pt x="1716792" y="1006016"/>
                  </a:lnTo>
                  <a:lnTo>
                    <a:pt x="1685964" y="1036171"/>
                  </a:lnTo>
                  <a:lnTo>
                    <a:pt x="1652762" y="1065023"/>
                  </a:lnTo>
                  <a:lnTo>
                    <a:pt x="1617285" y="1092504"/>
                  </a:lnTo>
                  <a:lnTo>
                    <a:pt x="1579630" y="1118546"/>
                  </a:lnTo>
                  <a:lnTo>
                    <a:pt x="1539895" y="1143083"/>
                  </a:lnTo>
                  <a:lnTo>
                    <a:pt x="1498178" y="1166046"/>
                  </a:lnTo>
                  <a:lnTo>
                    <a:pt x="1454578" y="1187367"/>
                  </a:lnTo>
                  <a:lnTo>
                    <a:pt x="1409191" y="1206979"/>
                  </a:lnTo>
                  <a:lnTo>
                    <a:pt x="1362117" y="1224814"/>
                  </a:lnTo>
                  <a:lnTo>
                    <a:pt x="1313452" y="1240805"/>
                  </a:lnTo>
                  <a:lnTo>
                    <a:pt x="1263295" y="1254883"/>
                  </a:lnTo>
                  <a:lnTo>
                    <a:pt x="1211744" y="1266981"/>
                  </a:lnTo>
                  <a:lnTo>
                    <a:pt x="1158896" y="1277031"/>
                  </a:lnTo>
                  <a:lnTo>
                    <a:pt x="1104849" y="1284966"/>
                  </a:lnTo>
                  <a:lnTo>
                    <a:pt x="1049702" y="1290717"/>
                  </a:lnTo>
                  <a:lnTo>
                    <a:pt x="993552" y="1294218"/>
                  </a:lnTo>
                  <a:lnTo>
                    <a:pt x="936497" y="1295400"/>
                  </a:lnTo>
                  <a:lnTo>
                    <a:pt x="879443" y="1294218"/>
                  </a:lnTo>
                  <a:lnTo>
                    <a:pt x="823293" y="1290717"/>
                  </a:lnTo>
                  <a:lnTo>
                    <a:pt x="768146" y="1284966"/>
                  </a:lnTo>
                  <a:lnTo>
                    <a:pt x="714099" y="1277031"/>
                  </a:lnTo>
                  <a:lnTo>
                    <a:pt x="661251" y="1266981"/>
                  </a:lnTo>
                  <a:lnTo>
                    <a:pt x="609700" y="1254883"/>
                  </a:lnTo>
                  <a:lnTo>
                    <a:pt x="559543" y="1240805"/>
                  </a:lnTo>
                  <a:lnTo>
                    <a:pt x="510878" y="1224814"/>
                  </a:lnTo>
                  <a:lnTo>
                    <a:pt x="463803" y="1206979"/>
                  </a:lnTo>
                  <a:lnTo>
                    <a:pt x="418417" y="1187367"/>
                  </a:lnTo>
                  <a:lnTo>
                    <a:pt x="374817" y="1166046"/>
                  </a:lnTo>
                  <a:lnTo>
                    <a:pt x="333100" y="1143083"/>
                  </a:lnTo>
                  <a:lnTo>
                    <a:pt x="293365" y="1118546"/>
                  </a:lnTo>
                  <a:lnTo>
                    <a:pt x="255710" y="1092504"/>
                  </a:lnTo>
                  <a:lnTo>
                    <a:pt x="220233" y="1065023"/>
                  </a:lnTo>
                  <a:lnTo>
                    <a:pt x="187031" y="1036171"/>
                  </a:lnTo>
                  <a:lnTo>
                    <a:pt x="156203" y="1006016"/>
                  </a:lnTo>
                  <a:lnTo>
                    <a:pt x="127846" y="974626"/>
                  </a:lnTo>
                  <a:lnTo>
                    <a:pt x="102058" y="942068"/>
                  </a:lnTo>
                  <a:lnTo>
                    <a:pt x="78938" y="908411"/>
                  </a:lnTo>
                  <a:lnTo>
                    <a:pt x="58583" y="873721"/>
                  </a:lnTo>
                  <a:lnTo>
                    <a:pt x="41090" y="838067"/>
                  </a:lnTo>
                  <a:lnTo>
                    <a:pt x="26559" y="801516"/>
                  </a:lnTo>
                  <a:lnTo>
                    <a:pt x="15086" y="764136"/>
                  </a:lnTo>
                  <a:lnTo>
                    <a:pt x="6770" y="725995"/>
                  </a:lnTo>
                  <a:lnTo>
                    <a:pt x="1708" y="687160"/>
                  </a:lnTo>
                  <a:lnTo>
                    <a:pt x="0" y="647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29590" y="464144"/>
            <a:ext cx="3162300" cy="12147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260"/>
              </a:spcBef>
            </a:pPr>
            <a:r>
              <a:rPr sz="3200" b="1" dirty="0">
                <a:solidFill>
                  <a:srgbClr val="000099"/>
                </a:solidFill>
                <a:latin typeface="黑体"/>
                <a:cs typeface="黑体"/>
              </a:rPr>
              <a:t>二、</a:t>
            </a:r>
            <a:r>
              <a:rPr sz="3200" b="1" spc="-10" dirty="0">
                <a:solidFill>
                  <a:srgbClr val="000099"/>
                </a:solidFill>
                <a:latin typeface="黑体"/>
                <a:cs typeface="黑体"/>
              </a:rPr>
              <a:t>现</a:t>
            </a:r>
            <a:r>
              <a:rPr sz="3200" b="1" spc="-5" dirty="0">
                <a:solidFill>
                  <a:srgbClr val="000099"/>
                </a:solidFill>
                <a:latin typeface="黑体"/>
                <a:cs typeface="黑体"/>
              </a:rPr>
              <a:t>状与</a:t>
            </a:r>
            <a:r>
              <a:rPr sz="3200" b="1" spc="-10" dirty="0">
                <a:solidFill>
                  <a:srgbClr val="000099"/>
                </a:solidFill>
                <a:latin typeface="黑体"/>
                <a:cs typeface="黑体"/>
              </a:rPr>
              <a:t>发展</a:t>
            </a:r>
            <a:endParaRPr sz="3200">
              <a:latin typeface="黑体"/>
              <a:cs typeface="黑体"/>
            </a:endParaRPr>
          </a:p>
          <a:p>
            <a:pPr marL="226060" indent="-213995">
              <a:lnSpc>
                <a:spcPct val="100000"/>
              </a:lnSpc>
              <a:spcBef>
                <a:spcPts val="100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学科与产业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带动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1772" y="3502152"/>
            <a:ext cx="1295400" cy="52006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8100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300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设计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6155" y="2636520"/>
            <a:ext cx="1295400" cy="520065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810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300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材料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772" y="4366259"/>
            <a:ext cx="1295400" cy="518159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7465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2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软件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831" y="2205227"/>
            <a:ext cx="3888104" cy="3023870"/>
          </a:xfrm>
          <a:prstGeom prst="rect">
            <a:avLst/>
          </a:prstGeom>
          <a:ln w="12192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0">
              <a:latin typeface="Times New Roman"/>
              <a:cs typeface="Times New Roman"/>
            </a:endParaRPr>
          </a:p>
          <a:p>
            <a:pPr marL="2510155">
              <a:lnSpc>
                <a:spcPct val="100000"/>
              </a:lnSpc>
            </a:pPr>
            <a:r>
              <a:rPr sz="3600" b="1" spc="-10" dirty="0">
                <a:solidFill>
                  <a:srgbClr val="FFFFCC"/>
                </a:solidFill>
                <a:latin typeface="宋体"/>
                <a:cs typeface="宋体"/>
              </a:rPr>
              <a:t>装备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49952" y="3429000"/>
            <a:ext cx="1295400" cy="64198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3556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80"/>
              </a:spcBef>
            </a:pPr>
            <a:r>
              <a:rPr sz="3600" b="1" spc="-5" dirty="0">
                <a:solidFill>
                  <a:srgbClr val="000099"/>
                </a:solidFill>
                <a:latin typeface="宋体"/>
                <a:cs typeface="宋体"/>
              </a:rPr>
              <a:t>应用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19543" y="3429000"/>
            <a:ext cx="1908175" cy="579120"/>
          </a:xfrm>
          <a:custGeom>
            <a:avLst/>
            <a:gdLst/>
            <a:ahLst/>
            <a:cxnLst/>
            <a:rect l="l" t="t" r="r" b="b"/>
            <a:pathLst>
              <a:path w="1908175" h="579120">
                <a:moveTo>
                  <a:pt x="1908048" y="0"/>
                </a:moveTo>
                <a:lnTo>
                  <a:pt x="0" y="0"/>
                </a:lnTo>
                <a:lnTo>
                  <a:pt x="0" y="579119"/>
                </a:lnTo>
                <a:lnTo>
                  <a:pt x="1908048" y="579119"/>
                </a:lnTo>
                <a:lnTo>
                  <a:pt x="1908048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99807" y="3453765"/>
            <a:ext cx="1659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0099"/>
                </a:solidFill>
                <a:latin typeface="宋体"/>
                <a:cs typeface="宋体"/>
              </a:rPr>
              <a:t>生产模式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4120" y="2421635"/>
            <a:ext cx="1225550" cy="45720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2400" b="1" dirty="0">
                <a:solidFill>
                  <a:srgbClr val="000099"/>
                </a:solidFill>
                <a:latin typeface="宋体"/>
                <a:cs typeface="宋体"/>
              </a:rPr>
              <a:t>元器件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5748" y="4581144"/>
            <a:ext cx="1225550" cy="457200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4127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325"/>
              </a:spcBef>
            </a:pPr>
            <a:r>
              <a:rPr sz="2400" b="1" dirty="0">
                <a:solidFill>
                  <a:srgbClr val="000099"/>
                </a:solidFill>
                <a:latin typeface="宋体"/>
                <a:cs typeface="宋体"/>
              </a:rPr>
              <a:t>工艺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48071" y="1844039"/>
            <a:ext cx="937260" cy="1584960"/>
          </a:xfrm>
          <a:custGeom>
            <a:avLst/>
            <a:gdLst/>
            <a:ahLst/>
            <a:cxnLst/>
            <a:rect l="l" t="t" r="r" b="b"/>
            <a:pathLst>
              <a:path w="937260" h="1584960">
                <a:moveTo>
                  <a:pt x="468629" y="0"/>
                </a:moveTo>
                <a:lnTo>
                  <a:pt x="0" y="396367"/>
                </a:lnTo>
                <a:lnTo>
                  <a:pt x="234314" y="396367"/>
                </a:lnTo>
                <a:lnTo>
                  <a:pt x="234314" y="1584960"/>
                </a:lnTo>
                <a:lnTo>
                  <a:pt x="702944" y="1584960"/>
                </a:lnTo>
                <a:lnTo>
                  <a:pt x="702944" y="396367"/>
                </a:lnTo>
                <a:lnTo>
                  <a:pt x="937260" y="396367"/>
                </a:lnTo>
                <a:lnTo>
                  <a:pt x="46862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72810" y="2184019"/>
            <a:ext cx="280035" cy="10852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algn="just">
              <a:lnSpc>
                <a:spcPts val="1980"/>
              </a:lnSpc>
              <a:spcBef>
                <a:spcPts val="520"/>
              </a:spcBef>
            </a:pP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微 小 尺 寸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48071" y="4076700"/>
            <a:ext cx="864235" cy="1584960"/>
          </a:xfrm>
          <a:custGeom>
            <a:avLst/>
            <a:gdLst/>
            <a:ahLst/>
            <a:cxnLst/>
            <a:rect l="l" t="t" r="r" b="b"/>
            <a:pathLst>
              <a:path w="864235" h="1584960">
                <a:moveTo>
                  <a:pt x="648080" y="0"/>
                </a:moveTo>
                <a:lnTo>
                  <a:pt x="216026" y="0"/>
                </a:lnTo>
                <a:lnTo>
                  <a:pt x="216026" y="1188593"/>
                </a:lnTo>
                <a:lnTo>
                  <a:pt x="0" y="1188593"/>
                </a:lnTo>
                <a:lnTo>
                  <a:pt x="432053" y="1584960"/>
                </a:lnTo>
                <a:lnTo>
                  <a:pt x="864107" y="1188593"/>
                </a:lnTo>
                <a:lnTo>
                  <a:pt x="648080" y="1188593"/>
                </a:lnTo>
                <a:lnTo>
                  <a:pt x="6480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09438" y="4261866"/>
            <a:ext cx="330200" cy="99504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 algn="just">
              <a:lnSpc>
                <a:spcPts val="2380"/>
              </a:lnSpc>
              <a:spcBef>
                <a:spcPts val="595"/>
              </a:spcBef>
            </a:pPr>
            <a:r>
              <a:rPr sz="2400" b="1" spc="-10" dirty="0">
                <a:solidFill>
                  <a:srgbClr val="000099"/>
                </a:solidFill>
                <a:latin typeface="宋体"/>
                <a:cs typeface="宋体"/>
              </a:rPr>
              <a:t>大 尺 寸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30777" y="6429247"/>
            <a:ext cx="94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99"/>
                </a:solidFill>
                <a:latin typeface="宋体"/>
                <a:cs typeface="宋体"/>
              </a:rPr>
              <a:t>产业链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81627" y="1799081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电子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09208" y="1799081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生物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08475" y="5204205"/>
            <a:ext cx="739775" cy="858519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3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航空 航天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09208" y="5328920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建筑</a:t>
            </a:r>
            <a:endParaRPr sz="2800">
              <a:latin typeface="宋体"/>
              <a:cs typeface="宋体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52900" y="1336547"/>
            <a:ext cx="4815840" cy="4977765"/>
            <a:chOff x="4152900" y="1336547"/>
            <a:chExt cx="4815840" cy="4977765"/>
          </a:xfrm>
        </p:grpSpPr>
        <p:sp>
          <p:nvSpPr>
            <p:cNvPr id="31" name="object 31"/>
            <p:cNvSpPr/>
            <p:nvPr/>
          </p:nvSpPr>
          <p:spPr>
            <a:xfrm>
              <a:off x="4157472" y="1341119"/>
              <a:ext cx="2809240" cy="4968240"/>
            </a:xfrm>
            <a:custGeom>
              <a:avLst/>
              <a:gdLst/>
              <a:ahLst/>
              <a:cxnLst/>
              <a:rect l="l" t="t" r="r" b="b"/>
              <a:pathLst>
                <a:path w="2809240" h="4968240">
                  <a:moveTo>
                    <a:pt x="0" y="4968240"/>
                  </a:moveTo>
                  <a:lnTo>
                    <a:pt x="2808731" y="4968240"/>
                  </a:lnTo>
                  <a:lnTo>
                    <a:pt x="2808731" y="0"/>
                  </a:lnTo>
                  <a:lnTo>
                    <a:pt x="0" y="0"/>
                  </a:lnTo>
                  <a:lnTo>
                    <a:pt x="0" y="49682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7916" y="2205227"/>
              <a:ext cx="2016760" cy="3023870"/>
            </a:xfrm>
            <a:custGeom>
              <a:avLst/>
              <a:gdLst/>
              <a:ahLst/>
              <a:cxnLst/>
              <a:rect l="l" t="t" r="r" b="b"/>
              <a:pathLst>
                <a:path w="2016759" h="3023870">
                  <a:moveTo>
                    <a:pt x="0" y="3023616"/>
                  </a:moveTo>
                  <a:lnTo>
                    <a:pt x="2016252" y="3023616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3023616"/>
                  </a:lnTo>
                  <a:close/>
                </a:path>
              </a:pathLst>
            </a:custGeom>
            <a:ln w="9143">
              <a:solidFill>
                <a:srgbClr val="33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380731" y="2491739"/>
            <a:ext cx="1224280" cy="72136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08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分散</a:t>
            </a:r>
            <a:endParaRPr sz="2000">
              <a:latin typeface="宋体"/>
              <a:cs typeface="宋体"/>
            </a:endParaRPr>
          </a:p>
          <a:p>
            <a:pPr marL="1270" algn="ctr">
              <a:lnSpc>
                <a:spcPct val="100000"/>
              </a:lnSpc>
            </a:pPr>
            <a:r>
              <a:rPr sz="2000" b="1" dirty="0">
                <a:solidFill>
                  <a:srgbClr val="000099"/>
                </a:solidFill>
                <a:latin typeface="宋体"/>
                <a:cs typeface="宋体"/>
              </a:rPr>
              <a:t>微小制造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53883" y="4221479"/>
            <a:ext cx="1224280" cy="72136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016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5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分散制造</a:t>
            </a:r>
            <a:endParaRPr sz="2000">
              <a:latin typeface="宋体"/>
              <a:cs typeface="宋体"/>
            </a:endParaRPr>
          </a:p>
          <a:p>
            <a:pPr marL="100330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资源集成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32882" y="594740"/>
            <a:ext cx="2472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需要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大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量人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才</a:t>
            </a:r>
            <a:endParaRPr sz="32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2200" y="244475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940" y="698330"/>
            <a:ext cx="6705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5"/>
              </a:spcBef>
              <a:buFont typeface="Wingdings"/>
              <a:buChar char=""/>
              <a:tabLst>
                <a:tab pos="583565" algn="l"/>
                <a:tab pos="584200" algn="l"/>
              </a:tabLst>
            </a:pPr>
            <a:r>
              <a:rPr sz="3200" b="1" spc="-5" dirty="0" err="1">
                <a:solidFill>
                  <a:srgbClr val="C00000"/>
                </a:solidFill>
                <a:latin typeface="黑体"/>
                <a:cs typeface="黑体"/>
              </a:rPr>
              <a:t>空心</a:t>
            </a:r>
            <a:r>
              <a:rPr sz="3200" b="1" spc="-10" dirty="0" err="1">
                <a:solidFill>
                  <a:srgbClr val="C00000"/>
                </a:solidFill>
                <a:latin typeface="黑体"/>
                <a:cs typeface="黑体"/>
              </a:rPr>
              <a:t>涡</a:t>
            </a:r>
            <a:r>
              <a:rPr sz="3200" b="1" spc="-5" dirty="0" err="1">
                <a:solidFill>
                  <a:srgbClr val="C00000"/>
                </a:solidFill>
                <a:latin typeface="黑体"/>
                <a:cs typeface="黑体"/>
              </a:rPr>
              <a:t>轮叶</a:t>
            </a:r>
            <a:r>
              <a:rPr lang="en-US" sz="3200" b="1" spc="-10" dirty="0">
                <a:solidFill>
                  <a:srgbClr val="C00000"/>
                </a:solidFill>
                <a:latin typeface="黑体"/>
                <a:cs typeface="黑体"/>
              </a:rPr>
              <a:t> </a:t>
            </a:r>
            <a:r>
              <a:rPr sz="3200" b="1" spc="-10" dirty="0" err="1">
                <a:solidFill>
                  <a:srgbClr val="C00000"/>
                </a:solidFill>
                <a:latin typeface="黑体"/>
                <a:cs typeface="黑体"/>
              </a:rPr>
              <a:t>光</a:t>
            </a:r>
            <a:r>
              <a:rPr sz="3200" b="1" spc="5" dirty="0" err="1">
                <a:solidFill>
                  <a:srgbClr val="C00000"/>
                </a:solidFill>
                <a:latin typeface="黑体"/>
                <a:cs typeface="黑体"/>
              </a:rPr>
              <a:t>子</a:t>
            </a:r>
            <a:r>
              <a:rPr sz="3200" b="1" spc="-10" dirty="0" err="1">
                <a:solidFill>
                  <a:srgbClr val="C00000"/>
                </a:solidFill>
                <a:latin typeface="黑体"/>
                <a:cs typeface="黑体"/>
              </a:rPr>
              <a:t>晶体</a:t>
            </a:r>
            <a:r>
              <a:rPr lang="en-US" sz="3200" dirty="0">
                <a:latin typeface="黑体"/>
                <a:cs typeface="黑体"/>
              </a:rPr>
              <a:t> </a:t>
            </a:r>
            <a:r>
              <a:rPr sz="3200" b="1" spc="-5" dirty="0" err="1">
                <a:solidFill>
                  <a:srgbClr val="C00000"/>
                </a:solidFill>
                <a:latin typeface="黑体"/>
                <a:cs typeface="黑体"/>
              </a:rPr>
              <a:t>人体</a:t>
            </a:r>
            <a:r>
              <a:rPr sz="3200" b="1" spc="-10" dirty="0" err="1">
                <a:solidFill>
                  <a:srgbClr val="C00000"/>
                </a:solidFill>
                <a:latin typeface="黑体"/>
                <a:cs typeface="黑体"/>
              </a:rPr>
              <a:t>植</a:t>
            </a:r>
            <a:r>
              <a:rPr sz="3200" b="1" spc="-5" dirty="0" err="1">
                <a:solidFill>
                  <a:srgbClr val="C00000"/>
                </a:solidFill>
                <a:latin typeface="黑体"/>
                <a:cs typeface="黑体"/>
              </a:rPr>
              <a:t>入</a:t>
            </a:r>
            <a:r>
              <a:rPr sz="3200" b="1" spc="-10" dirty="0" err="1">
                <a:solidFill>
                  <a:srgbClr val="C00000"/>
                </a:solidFill>
                <a:latin typeface="黑体"/>
                <a:cs typeface="黑体"/>
              </a:rPr>
              <a:t>物</a:t>
            </a:r>
            <a:endParaRPr sz="3200" dirty="0">
              <a:latin typeface="黑体"/>
              <a:cs typeface="黑体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148ED7-21A0-4EA3-82C5-FE43BC1AB942}"/>
              </a:ext>
            </a:extLst>
          </p:cNvPr>
          <p:cNvSpPr txBox="1"/>
          <p:nvPr/>
        </p:nvSpPr>
        <p:spPr>
          <a:xfrm>
            <a:off x="510641" y="1204461"/>
            <a:ext cx="6995159" cy="19265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涡轮叶片－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高性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能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热动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力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装备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第一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关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键件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叶片被誉为制造业“王冠上的明珠”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我国没有设计制造能力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经济和政治利益来看都是必不可少的任务</a:t>
            </a:r>
            <a:endParaRPr sz="2400" dirty="0">
              <a:latin typeface="微软雅黑"/>
              <a:cs typeface="微软雅黑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922B7434-7C6F-4CFA-AD2F-68797FEEEEAC}"/>
              </a:ext>
            </a:extLst>
          </p:cNvPr>
          <p:cNvGrpSpPr/>
          <p:nvPr/>
        </p:nvGrpSpPr>
        <p:grpSpPr>
          <a:xfrm>
            <a:off x="3276600" y="3140964"/>
            <a:ext cx="5438140" cy="3456940"/>
            <a:chOff x="3276600" y="3140964"/>
            <a:chExt cx="5438140" cy="3456940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B34140D1-6C6C-49B7-835D-9A540DFC812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4740" y="3357372"/>
              <a:ext cx="5079492" cy="3240023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41BFD13-E187-4756-AFEE-453F793FC9BC}"/>
                </a:ext>
              </a:extLst>
            </p:cNvPr>
            <p:cNvSpPr/>
            <p:nvPr/>
          </p:nvSpPr>
          <p:spPr>
            <a:xfrm>
              <a:off x="3276600" y="3140964"/>
              <a:ext cx="1833880" cy="550545"/>
            </a:xfrm>
            <a:custGeom>
              <a:avLst/>
              <a:gdLst/>
              <a:ahLst/>
              <a:cxnLst/>
              <a:rect l="l" t="t" r="r" b="b"/>
              <a:pathLst>
                <a:path w="1833879" h="550545">
                  <a:moveTo>
                    <a:pt x="1833372" y="0"/>
                  </a:moveTo>
                  <a:lnTo>
                    <a:pt x="0" y="0"/>
                  </a:lnTo>
                  <a:lnTo>
                    <a:pt x="0" y="550163"/>
                  </a:lnTo>
                  <a:lnTo>
                    <a:pt x="1833372" y="550163"/>
                  </a:lnTo>
                  <a:lnTo>
                    <a:pt x="1833372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0BDCA68A-22E5-4F73-8616-3D7EBECCD2EA}"/>
              </a:ext>
            </a:extLst>
          </p:cNvPr>
          <p:cNvSpPr txBox="1"/>
          <p:nvPr/>
        </p:nvSpPr>
        <p:spPr>
          <a:xfrm>
            <a:off x="3276600" y="3140964"/>
            <a:ext cx="183388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ts val="2100"/>
              </a:lnSpc>
            </a:pP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低</a:t>
            </a:r>
            <a:r>
              <a:rPr sz="1800" b="1" spc="-5" dirty="0">
                <a:solidFill>
                  <a:srgbClr val="000099"/>
                </a:solidFill>
                <a:latin typeface="微软雅黑"/>
                <a:cs typeface="微软雅黑"/>
              </a:rPr>
              <a:t>NOx</a:t>
            </a: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高温</a:t>
            </a:r>
            <a:r>
              <a:rPr sz="1800" b="1" spc="-15" dirty="0">
                <a:solidFill>
                  <a:srgbClr val="000099"/>
                </a:solidFill>
                <a:latin typeface="微软雅黑"/>
                <a:cs typeface="微软雅黑"/>
              </a:rPr>
              <a:t>燃</a:t>
            </a: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0679412-A89C-4DE1-8A30-AC40326AE157}"/>
              </a:ext>
            </a:extLst>
          </p:cNvPr>
          <p:cNvSpPr txBox="1"/>
          <p:nvPr/>
        </p:nvSpPr>
        <p:spPr>
          <a:xfrm>
            <a:off x="3276600" y="3408076"/>
            <a:ext cx="183388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155"/>
              </a:lnSpc>
            </a:pP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室</a:t>
            </a:r>
            <a:r>
              <a:rPr sz="1800" b="1" dirty="0">
                <a:solidFill>
                  <a:srgbClr val="FF0000"/>
                </a:solidFill>
                <a:latin typeface="微软雅黑"/>
                <a:cs typeface="微软雅黑"/>
              </a:rPr>
              <a:t>（拒绝转让）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E67ECF2-265D-45EA-8952-EF622D061AB8}"/>
              </a:ext>
            </a:extLst>
          </p:cNvPr>
          <p:cNvSpPr/>
          <p:nvPr/>
        </p:nvSpPr>
        <p:spPr>
          <a:xfrm>
            <a:off x="7164323" y="6166103"/>
            <a:ext cx="1888489" cy="631190"/>
          </a:xfrm>
          <a:custGeom>
            <a:avLst/>
            <a:gdLst/>
            <a:ahLst/>
            <a:cxnLst/>
            <a:rect l="l" t="t" r="r" b="b"/>
            <a:pathLst>
              <a:path w="1888490" h="631190">
                <a:moveTo>
                  <a:pt x="1888235" y="0"/>
                </a:moveTo>
                <a:lnTo>
                  <a:pt x="0" y="0"/>
                </a:lnTo>
                <a:lnTo>
                  <a:pt x="0" y="630936"/>
                </a:lnTo>
                <a:lnTo>
                  <a:pt x="1888235" y="630936"/>
                </a:lnTo>
                <a:lnTo>
                  <a:pt x="188823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8B84456-26E1-4C7E-B1D9-41653208B847}"/>
              </a:ext>
            </a:extLst>
          </p:cNvPr>
          <p:cNvSpPr txBox="1"/>
          <p:nvPr/>
        </p:nvSpPr>
        <p:spPr>
          <a:xfrm>
            <a:off x="7411339" y="6104938"/>
            <a:ext cx="1397000" cy="6699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800" b="1" spc="-5" dirty="0">
                <a:solidFill>
                  <a:srgbClr val="3333CC"/>
                </a:solidFill>
                <a:latin typeface="微软雅黑"/>
                <a:cs typeface="微软雅黑"/>
              </a:rPr>
              <a:t>高温透平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solidFill>
                  <a:srgbClr val="FF3300"/>
                </a:solidFill>
                <a:latin typeface="微软雅黑"/>
                <a:cs typeface="微软雅黑"/>
              </a:rPr>
              <a:t>（拒绝转让）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25850104-7138-4F63-9BF1-437682D46D7B}"/>
              </a:ext>
            </a:extLst>
          </p:cNvPr>
          <p:cNvSpPr/>
          <p:nvPr/>
        </p:nvSpPr>
        <p:spPr>
          <a:xfrm>
            <a:off x="5201158" y="3623182"/>
            <a:ext cx="2783840" cy="2550795"/>
          </a:xfrm>
          <a:custGeom>
            <a:avLst/>
            <a:gdLst/>
            <a:ahLst/>
            <a:cxnLst/>
            <a:rect l="l" t="t" r="r" b="b"/>
            <a:pathLst>
              <a:path w="2783840" h="2550795">
                <a:moveTo>
                  <a:pt x="882650" y="743077"/>
                </a:moveTo>
                <a:lnTo>
                  <a:pt x="851877" y="672592"/>
                </a:lnTo>
                <a:lnTo>
                  <a:pt x="804926" y="565023"/>
                </a:lnTo>
                <a:lnTo>
                  <a:pt x="767765" y="609549"/>
                </a:lnTo>
                <a:lnTo>
                  <a:pt x="37084" y="0"/>
                </a:lnTo>
                <a:lnTo>
                  <a:pt x="0" y="44450"/>
                </a:lnTo>
                <a:lnTo>
                  <a:pt x="730681" y="653999"/>
                </a:lnTo>
                <a:lnTo>
                  <a:pt x="693547" y="698500"/>
                </a:lnTo>
                <a:lnTo>
                  <a:pt x="882650" y="743077"/>
                </a:lnTo>
                <a:close/>
              </a:path>
              <a:path w="2783840" h="2550795">
                <a:moveTo>
                  <a:pt x="2783713" y="2535631"/>
                </a:moveTo>
                <a:lnTo>
                  <a:pt x="2396147" y="1045654"/>
                </a:lnTo>
                <a:lnTo>
                  <a:pt x="2452116" y="1031113"/>
                </a:lnTo>
                <a:lnTo>
                  <a:pt x="2440355" y="1017651"/>
                </a:lnTo>
                <a:lnTo>
                  <a:pt x="2324354" y="884809"/>
                </a:lnTo>
                <a:lnTo>
                  <a:pt x="2283968" y="1074801"/>
                </a:lnTo>
                <a:lnTo>
                  <a:pt x="2340013" y="1060246"/>
                </a:lnTo>
                <a:lnTo>
                  <a:pt x="2727579" y="2550210"/>
                </a:lnTo>
                <a:lnTo>
                  <a:pt x="2783713" y="25356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FD78F3CC-0A23-4BF7-9164-A8716CBA03B1}"/>
              </a:ext>
            </a:extLst>
          </p:cNvPr>
          <p:cNvGrpSpPr/>
          <p:nvPr/>
        </p:nvGrpSpPr>
        <p:grpSpPr>
          <a:xfrm>
            <a:off x="684276" y="3392423"/>
            <a:ext cx="2407920" cy="3169920"/>
            <a:chOff x="684276" y="3392423"/>
            <a:chExt cx="2407920" cy="316992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107ACC78-DDAA-4705-A60B-14BB71354BD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76" y="3392423"/>
              <a:ext cx="2400300" cy="1621536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B73C4073-301D-46DA-8270-278B7972391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276" y="4942331"/>
              <a:ext cx="2407920" cy="1620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9485" y="155312"/>
            <a:ext cx="89789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</a:t>
            </a:r>
            <a:r>
              <a:rPr sz="1800" i="1" spc="-8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4068" y="94615"/>
            <a:ext cx="1234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ong</a:t>
            </a:r>
            <a:r>
              <a:rPr sz="1800" i="1" spc="-7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09201"/>
            <a:ext cx="2895600" cy="215201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24655" y="382498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82449C0-BCD3-4796-99FB-E418E23CF6DA}"/>
              </a:ext>
            </a:extLst>
          </p:cNvPr>
          <p:cNvSpPr txBox="1"/>
          <p:nvPr/>
        </p:nvSpPr>
        <p:spPr>
          <a:xfrm>
            <a:off x="152400" y="2898761"/>
            <a:ext cx="3796665" cy="35248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燃机轮机叶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片结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特点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外形尺寸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160mm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×</a:t>
            </a: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76mm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×</a:t>
            </a: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285mm</a:t>
            </a:r>
            <a:endParaRPr sz="2000" dirty="0">
              <a:latin typeface="Times New Roman"/>
              <a:cs typeface="Times New Roman"/>
            </a:endParaRPr>
          </a:p>
          <a:p>
            <a:pPr marL="923925" lvl="2" indent="-285750">
              <a:lnSpc>
                <a:spcPts val="33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11-15kg</a:t>
            </a:r>
            <a:endParaRPr sz="2000" dirty="0">
              <a:latin typeface="Times New Roman"/>
              <a:cs typeface="Times New Roman"/>
            </a:endParaRPr>
          </a:p>
          <a:p>
            <a:pPr marL="462280" lvl="1" indent="-182245">
              <a:lnSpc>
                <a:spcPts val="34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双冷却系统通道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3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相互独立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，空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间交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错</a:t>
            </a:r>
            <a:endParaRPr sz="2000" dirty="0">
              <a:latin typeface="幼圆"/>
              <a:cs typeface="幼圆"/>
            </a:endParaRPr>
          </a:p>
          <a:p>
            <a:pPr marL="462280" lvl="1" indent="-182245">
              <a:lnSpc>
                <a:spcPts val="349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双层壁薄结构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1.0mm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2" name="object 5">
            <a:extLst>
              <a:ext uri="{FF2B5EF4-FFF2-40B4-BE49-F238E27FC236}">
                <a16:creationId xmlns:a16="http://schemas.microsoft.com/office/drawing/2014/main" id="{FC1D0871-20B4-4B40-9D99-99098948FFD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9065" y="4549356"/>
            <a:ext cx="1600200" cy="2305685"/>
          </a:xfrm>
          <a:prstGeom prst="rect">
            <a:avLst/>
          </a:prstGeom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D156721E-1A14-4680-A6D7-F4E0E31048BD}"/>
              </a:ext>
            </a:extLst>
          </p:cNvPr>
          <p:cNvSpPr txBox="1"/>
          <p:nvPr/>
        </p:nvSpPr>
        <p:spPr>
          <a:xfrm>
            <a:off x="3949065" y="4114800"/>
            <a:ext cx="2729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建立了实验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系统</a:t>
            </a:r>
            <a:endParaRPr sz="2800" dirty="0">
              <a:latin typeface="华文中宋"/>
              <a:cs typeface="华文中宋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53ACDCC1-BAC7-46D2-9C01-F01DDF79C30B}"/>
              </a:ext>
            </a:extLst>
          </p:cNvPr>
          <p:cNvGrpSpPr/>
          <p:nvPr/>
        </p:nvGrpSpPr>
        <p:grpSpPr>
          <a:xfrm>
            <a:off x="3978625" y="1141154"/>
            <a:ext cx="3777554" cy="2750115"/>
            <a:chOff x="1331975" y="1988820"/>
            <a:chExt cx="6335395" cy="4642485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F8833E52-E200-4C96-8945-F692A91881D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975" y="1988820"/>
              <a:ext cx="6335268" cy="4642104"/>
            </a:xfrm>
            <a:prstGeom prst="rect">
              <a:avLst/>
            </a:prstGeom>
          </p:spPr>
        </p:pic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E93DB63D-57A4-4F16-9D79-BD2756F5B35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6779" y="5084064"/>
              <a:ext cx="862584" cy="568452"/>
            </a:xfrm>
            <a:prstGeom prst="rect">
              <a:avLst/>
            </a:prstGeom>
          </p:spPr>
        </p:pic>
      </p:grpSp>
      <p:sp>
        <p:nvSpPr>
          <p:cNvPr id="17" name="object 4">
            <a:extLst>
              <a:ext uri="{FF2B5EF4-FFF2-40B4-BE49-F238E27FC236}">
                <a16:creationId xmlns:a16="http://schemas.microsoft.com/office/drawing/2014/main" id="{E0DB38B1-DF66-42A5-A743-ABB0CE77FF2F}"/>
              </a:ext>
            </a:extLst>
          </p:cNvPr>
          <p:cNvSpPr txBox="1"/>
          <p:nvPr/>
        </p:nvSpPr>
        <p:spPr>
          <a:xfrm>
            <a:off x="5549265" y="4666382"/>
            <a:ext cx="3707068" cy="166135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建立多层激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光直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成形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自稳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机制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认识：金属直接成形自愈合原理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72200" y="218582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一、</a:t>
            </a:r>
            <a:r>
              <a:rPr spc="-10" dirty="0"/>
              <a:t>意</a:t>
            </a:r>
            <a:r>
              <a:rPr spc="-5" dirty="0"/>
              <a:t>义与</a:t>
            </a:r>
            <a:r>
              <a:rPr spc="-10" dirty="0"/>
              <a:t>方法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072" y="518302"/>
            <a:ext cx="6302375" cy="15240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美国奇点大学教授发文</a:t>
            </a:r>
            <a:r>
              <a:rPr sz="2400" b="1" spc="-5" dirty="0">
                <a:solidFill>
                  <a:srgbClr val="000099"/>
                </a:solidFill>
                <a:latin typeface="黑体"/>
                <a:cs typeface="黑体"/>
              </a:rPr>
              <a:t>－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2012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年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月华盛顿邮报</a:t>
            </a:r>
            <a:endParaRPr sz="2400">
              <a:latin typeface="黑体"/>
              <a:cs typeface="黑体"/>
            </a:endParaRPr>
          </a:p>
          <a:p>
            <a:pPr marL="370205">
              <a:lnSpc>
                <a:spcPct val="100000"/>
              </a:lnSpc>
              <a:spcBef>
                <a:spcPts val="935"/>
              </a:spcBef>
            </a:pPr>
            <a:r>
              <a:rPr sz="2800" b="1" spc="5" dirty="0">
                <a:solidFill>
                  <a:srgbClr val="993300"/>
                </a:solidFill>
                <a:latin typeface="黑体"/>
                <a:cs typeface="黑体"/>
              </a:rPr>
              <a:t>为</a:t>
            </a:r>
            <a:r>
              <a:rPr sz="2800" b="1" spc="-10" dirty="0">
                <a:solidFill>
                  <a:srgbClr val="993300"/>
                </a:solidFill>
                <a:latin typeface="黑体"/>
                <a:cs typeface="黑体"/>
              </a:rPr>
              <a:t>何该轮</a:t>
            </a:r>
            <a:r>
              <a:rPr sz="2800" b="1" spc="5" dirty="0">
                <a:solidFill>
                  <a:srgbClr val="993300"/>
                </a:solidFill>
                <a:latin typeface="黑体"/>
                <a:cs typeface="黑体"/>
              </a:rPr>
              <a:t>到</a:t>
            </a:r>
            <a:r>
              <a:rPr sz="2800" b="1" spc="-10" dirty="0">
                <a:solidFill>
                  <a:srgbClr val="993300"/>
                </a:solidFill>
                <a:latin typeface="黑体"/>
                <a:cs typeface="黑体"/>
              </a:rPr>
              <a:t>中国为</a:t>
            </a:r>
            <a:r>
              <a:rPr sz="2800" b="1" spc="5" dirty="0">
                <a:solidFill>
                  <a:srgbClr val="993300"/>
                </a:solidFill>
                <a:latin typeface="黑体"/>
                <a:cs typeface="黑体"/>
              </a:rPr>
              <a:t>制</a:t>
            </a:r>
            <a:r>
              <a:rPr sz="2800" b="1" spc="-10" dirty="0">
                <a:solidFill>
                  <a:srgbClr val="993300"/>
                </a:solidFill>
                <a:latin typeface="黑体"/>
                <a:cs typeface="黑体"/>
              </a:rPr>
              <a:t>造业担</a:t>
            </a:r>
            <a:r>
              <a:rPr sz="2800" b="1" spc="-15" dirty="0">
                <a:solidFill>
                  <a:srgbClr val="993300"/>
                </a:solidFill>
                <a:latin typeface="黑体"/>
                <a:cs typeface="黑体"/>
              </a:rPr>
              <a:t>忧</a:t>
            </a:r>
            <a:endParaRPr sz="2800">
              <a:latin typeface="黑体"/>
              <a:cs typeface="黑体"/>
            </a:endParaRPr>
          </a:p>
          <a:p>
            <a:pPr marL="370205">
              <a:lnSpc>
                <a:spcPct val="100000"/>
              </a:lnSpc>
              <a:spcBef>
                <a:spcPts val="940"/>
              </a:spcBef>
            </a:pPr>
            <a:r>
              <a:rPr sz="2000" b="1" dirty="0">
                <a:solidFill>
                  <a:srgbClr val="CCCCFF"/>
                </a:solidFill>
                <a:latin typeface="Times New Roman"/>
                <a:cs typeface="Times New Roman"/>
              </a:rPr>
              <a:t>-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美国制造业竞争力的三大利器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056" y="2081056"/>
            <a:ext cx="2592705" cy="1656714"/>
          </a:xfrm>
          <a:prstGeom prst="rect">
            <a:avLst/>
          </a:prstGeom>
          <a:solidFill>
            <a:srgbClr val="EAEAEA"/>
          </a:solidFill>
          <a:ln w="9144">
            <a:solidFill>
              <a:srgbClr val="FF0000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455"/>
              </a:spcBef>
            </a:pPr>
            <a:r>
              <a:rPr sz="2400" b="1" dirty="0">
                <a:latin typeface="黑体"/>
                <a:cs typeface="黑体"/>
              </a:rPr>
              <a:t>人工智能</a:t>
            </a:r>
            <a:endParaRPr sz="2400">
              <a:latin typeface="黑体"/>
              <a:cs typeface="黑体"/>
            </a:endParaRPr>
          </a:p>
          <a:p>
            <a:pPr marL="225425">
              <a:lnSpc>
                <a:spcPct val="100000"/>
              </a:lnSpc>
              <a:spcBef>
                <a:spcPts val="870"/>
              </a:spcBef>
            </a:pPr>
            <a:r>
              <a:rPr sz="2400" b="1" dirty="0">
                <a:latin typeface="黑体"/>
                <a:cs typeface="黑体"/>
              </a:rPr>
              <a:t>机器人</a:t>
            </a:r>
            <a:endParaRPr sz="2400">
              <a:latin typeface="黑体"/>
              <a:cs typeface="黑体"/>
            </a:endParaRPr>
          </a:p>
          <a:p>
            <a:pPr marL="225425">
              <a:lnSpc>
                <a:spcPct val="100000"/>
              </a:lnSpc>
              <a:spcBef>
                <a:spcPts val="860"/>
              </a:spcBef>
            </a:pPr>
            <a:r>
              <a:rPr sz="2400" b="1" dirty="0">
                <a:solidFill>
                  <a:srgbClr val="FF0000"/>
                </a:solidFill>
                <a:latin typeface="黑体"/>
                <a:cs typeface="黑体"/>
              </a:rPr>
              <a:t>数字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FF0000"/>
                </a:solidFill>
                <a:latin typeface="黑体"/>
                <a:cs typeface="黑体"/>
              </a:rPr>
              <a:t>制造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7069" y="2124420"/>
            <a:ext cx="4175760" cy="10515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449580" marR="347980">
              <a:lnSpc>
                <a:spcPts val="3740"/>
              </a:lnSpc>
              <a:spcBef>
                <a:spcPts val="180"/>
              </a:spcBef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美国发展高端制造的优势 中国如何竞争</a:t>
            </a:r>
            <a:r>
              <a:rPr sz="2400" b="1" spc="-10" dirty="0">
                <a:solidFill>
                  <a:srgbClr val="000099"/>
                </a:solidFill>
                <a:latin typeface="黑体"/>
                <a:cs typeface="黑体"/>
              </a:rPr>
              <a:t>？</a:t>
            </a:r>
            <a:endParaRPr sz="2400" dirty="0">
              <a:latin typeface="黑体"/>
              <a:cs typeface="黑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227" y="2264063"/>
            <a:ext cx="9429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C00000"/>
                </a:solidFill>
                <a:latin typeface="黑体"/>
                <a:cs typeface="黑体"/>
              </a:rPr>
              <a:t>智能 </a:t>
            </a:r>
            <a:r>
              <a:rPr sz="3600" b="1" spc="-10" dirty="0">
                <a:solidFill>
                  <a:srgbClr val="C00000"/>
                </a:solidFill>
                <a:latin typeface="黑体"/>
                <a:cs typeface="黑体"/>
              </a:rPr>
              <a:t>制造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EFC86AC-73E8-4EBA-B3DA-E97FFE5E84DC}"/>
              </a:ext>
            </a:extLst>
          </p:cNvPr>
          <p:cNvSpPr txBox="1"/>
          <p:nvPr/>
        </p:nvSpPr>
        <p:spPr>
          <a:xfrm>
            <a:off x="176056" y="3819888"/>
            <a:ext cx="8672022" cy="233846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再工业化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引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领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美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国经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济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走出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境的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突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破口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“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再工业化”作为一种国家战略来策划和实施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推动美国制造业的脱胎换骨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要催生新的生产方式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抢占世界高端制造业的战略跳板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 err="1">
                <a:solidFill>
                  <a:srgbClr val="3333CC"/>
                </a:solidFill>
                <a:latin typeface="微软雅黑"/>
                <a:cs typeface="微软雅黑"/>
              </a:rPr>
              <a:t>延续美国经济霸主地位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20" y="0"/>
            <a:ext cx="8711184" cy="3733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93584" y="3733800"/>
            <a:ext cx="6155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黑体"/>
                <a:cs typeface="黑体"/>
              </a:rPr>
              <a:t>LMDF粉末负离焦自愈合（自修复）原理示意图</a:t>
            </a:r>
            <a:endParaRPr sz="2400" dirty="0">
              <a:latin typeface="黑体"/>
              <a:cs typeface="黑体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6B2BC39-9CA1-4552-8923-13C13686835D}"/>
              </a:ext>
            </a:extLst>
          </p:cNvPr>
          <p:cNvSpPr txBox="1"/>
          <p:nvPr/>
        </p:nvSpPr>
        <p:spPr>
          <a:xfrm>
            <a:off x="205163" y="4136797"/>
            <a:ext cx="5928995" cy="14509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建立多层激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光直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成形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自稳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机制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利用粉末负离焦制造的薄壁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侧面平均粗糙度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约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Ra=10.04μm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8274EEBB-89C0-48DC-ABD8-4A05BAE27928}"/>
              </a:ext>
            </a:extLst>
          </p:cNvPr>
          <p:cNvSpPr txBox="1"/>
          <p:nvPr/>
        </p:nvSpPr>
        <p:spPr>
          <a:xfrm>
            <a:off x="205163" y="5334000"/>
            <a:ext cx="4132579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叶片制造中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的曲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效应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实验发现曲率大处熔化严重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217B79F1-3AB8-4EFB-A8F8-87D5E290FF6E}"/>
              </a:ext>
            </a:extLst>
          </p:cNvPr>
          <p:cNvSpPr txBox="1"/>
          <p:nvPr/>
        </p:nvSpPr>
        <p:spPr>
          <a:xfrm>
            <a:off x="4571111" y="5534342"/>
            <a:ext cx="4140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/>
                <a:cs typeface="微软雅黑"/>
              </a:rPr>
              <a:t>两侧拐角处出现严重的坍陷，造成成形件</a:t>
            </a:r>
            <a:endParaRPr sz="1800" dirty="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微软雅黑"/>
                <a:cs typeface="微软雅黑"/>
              </a:rPr>
              <a:t>的成形质量较差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7217" y="6333540"/>
            <a:ext cx="71399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0000"/>
                </a:solidFill>
                <a:latin typeface="微软雅黑"/>
                <a:cs typeface="微软雅黑"/>
              </a:rPr>
              <a:t>结论：</a:t>
            </a:r>
            <a:r>
              <a:rPr sz="2000" b="1" spc="-10" dirty="0">
                <a:solidFill>
                  <a:srgbClr val="0000CC"/>
                </a:solidFill>
                <a:latin typeface="微软雅黑"/>
                <a:cs typeface="微软雅黑"/>
              </a:rPr>
              <a:t>曲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率</a:t>
            </a:r>
            <a:r>
              <a:rPr sz="2000" b="1" spc="-15" dirty="0">
                <a:solidFill>
                  <a:srgbClr val="0000CC"/>
                </a:solidFill>
                <a:latin typeface="微软雅黑"/>
                <a:cs typeface="微软雅黑"/>
              </a:rPr>
              <a:t>的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变化</a:t>
            </a:r>
            <a:r>
              <a:rPr sz="2000" b="1" spc="-5" dirty="0">
                <a:solidFill>
                  <a:srgbClr val="0000CC"/>
                </a:solidFill>
                <a:latin typeface="微软雅黑"/>
                <a:cs typeface="微软雅黑"/>
              </a:rPr>
              <a:t>，</a:t>
            </a:r>
            <a:r>
              <a:rPr sz="2000" b="1" spc="-10" dirty="0">
                <a:solidFill>
                  <a:srgbClr val="0000CC"/>
                </a:solidFill>
                <a:latin typeface="微软雅黑"/>
                <a:cs typeface="微软雅黑"/>
              </a:rPr>
              <a:t>熔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池</a:t>
            </a:r>
            <a:r>
              <a:rPr sz="2000" b="1" spc="-15" dirty="0">
                <a:solidFill>
                  <a:srgbClr val="0000CC"/>
                </a:solidFill>
                <a:latin typeface="微软雅黑"/>
                <a:cs typeface="微软雅黑"/>
              </a:rPr>
              <a:t>温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度变</a:t>
            </a:r>
            <a:r>
              <a:rPr sz="2000" b="1" spc="-5" dirty="0">
                <a:solidFill>
                  <a:srgbClr val="0000CC"/>
                </a:solidFill>
                <a:latin typeface="微软雅黑"/>
                <a:cs typeface="微软雅黑"/>
              </a:rPr>
              <a:t>化</a:t>
            </a:r>
            <a:r>
              <a:rPr sz="2000" b="1" spc="-10" dirty="0">
                <a:solidFill>
                  <a:srgbClr val="0000CC"/>
                </a:solidFill>
                <a:latin typeface="微软雅黑"/>
                <a:cs typeface="微软雅黑"/>
              </a:rPr>
              <a:t>，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能</a:t>
            </a:r>
            <a:r>
              <a:rPr sz="2000" b="1" spc="-15" dirty="0">
                <a:solidFill>
                  <a:srgbClr val="0000CC"/>
                </a:solidFill>
                <a:latin typeface="微软雅黑"/>
                <a:cs typeface="微软雅黑"/>
              </a:rPr>
              <a:t>量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分布</a:t>
            </a:r>
            <a:r>
              <a:rPr sz="2000" b="1" spc="-5" dirty="0">
                <a:solidFill>
                  <a:srgbClr val="0000CC"/>
                </a:solidFill>
                <a:latin typeface="微软雅黑"/>
                <a:cs typeface="微软雅黑"/>
              </a:rPr>
              <a:t>不</a:t>
            </a:r>
            <a:r>
              <a:rPr sz="2000" b="1" spc="-10" dirty="0">
                <a:solidFill>
                  <a:srgbClr val="0000CC"/>
                </a:solidFill>
                <a:latin typeface="微软雅黑"/>
                <a:cs typeface="微软雅黑"/>
              </a:rPr>
              <a:t>平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衡</a:t>
            </a:r>
            <a:r>
              <a:rPr sz="2000" b="1" spc="-15" dirty="0">
                <a:solidFill>
                  <a:srgbClr val="0000CC"/>
                </a:solidFill>
                <a:latin typeface="微软雅黑"/>
                <a:cs typeface="微软雅黑"/>
              </a:rPr>
              <a:t>，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调节</a:t>
            </a:r>
            <a:r>
              <a:rPr sz="2000" b="1" spc="-5" dirty="0">
                <a:solidFill>
                  <a:srgbClr val="0000CC"/>
                </a:solidFill>
                <a:latin typeface="微软雅黑"/>
                <a:cs typeface="微软雅黑"/>
              </a:rPr>
              <a:t>功</a:t>
            </a:r>
            <a:r>
              <a:rPr sz="2000" b="1" spc="5" dirty="0">
                <a:solidFill>
                  <a:srgbClr val="0000CC"/>
                </a:solidFill>
                <a:latin typeface="微软雅黑"/>
                <a:cs typeface="微软雅黑"/>
              </a:rPr>
              <a:t>率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5409" y="2865732"/>
            <a:ext cx="2615565" cy="290322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65"/>
              </a:spcBef>
            </a:pP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拐角处</a:t>
            </a:r>
            <a:r>
              <a:rPr sz="1800" spc="-5" dirty="0">
                <a:solidFill>
                  <a:srgbClr val="0000CC"/>
                </a:solidFill>
                <a:latin typeface="Arial"/>
                <a:cs typeface="Arial"/>
              </a:rPr>
              <a:t>(AB</a:t>
            </a: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段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)</a:t>
            </a: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平均温度：</a:t>
            </a:r>
            <a:endParaRPr sz="1800">
              <a:latin typeface="幼圆"/>
              <a:cs typeface="幼圆"/>
            </a:endParaRPr>
          </a:p>
          <a:p>
            <a:pPr marR="859790" algn="r">
              <a:lnSpc>
                <a:spcPct val="100000"/>
              </a:lnSpc>
              <a:spcBef>
                <a:spcPts val="1065"/>
              </a:spcBef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1867.8</a:t>
            </a:r>
            <a:r>
              <a:rPr sz="1800" b="1" spc="-15" baseline="25462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095"/>
              </a:spcBef>
            </a:pP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曲率小</a:t>
            </a:r>
            <a:r>
              <a:rPr sz="1800" spc="-5" dirty="0">
                <a:solidFill>
                  <a:srgbClr val="0000CC"/>
                </a:solidFill>
                <a:latin typeface="Arial"/>
                <a:cs typeface="Arial"/>
              </a:rPr>
              <a:t>(CD</a:t>
            </a: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段</a:t>
            </a:r>
            <a:r>
              <a:rPr sz="1800" dirty="0">
                <a:solidFill>
                  <a:srgbClr val="0000CC"/>
                </a:solidFill>
                <a:latin typeface="Arial"/>
                <a:cs typeface="Arial"/>
              </a:rPr>
              <a:t>)</a:t>
            </a:r>
            <a:r>
              <a:rPr sz="1800" dirty="0">
                <a:solidFill>
                  <a:srgbClr val="0000CC"/>
                </a:solidFill>
                <a:latin typeface="幼圆"/>
                <a:cs typeface="幼圆"/>
              </a:rPr>
              <a:t>部位温度：</a:t>
            </a:r>
            <a:endParaRPr sz="1800">
              <a:latin typeface="幼圆"/>
              <a:cs typeface="幼圆"/>
            </a:endParaRPr>
          </a:p>
          <a:p>
            <a:pPr marR="860425" algn="r">
              <a:lnSpc>
                <a:spcPct val="100000"/>
              </a:lnSpc>
              <a:spcBef>
                <a:spcPts val="107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1568.3</a:t>
            </a:r>
            <a:r>
              <a:rPr sz="1800" b="1" spc="-7" baseline="25462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090"/>
              </a:spcBef>
            </a:pPr>
            <a:r>
              <a:rPr sz="1800" b="1" dirty="0">
                <a:solidFill>
                  <a:srgbClr val="0000CC"/>
                </a:solidFill>
                <a:latin typeface="幼圆"/>
                <a:cs typeface="幼圆"/>
              </a:rPr>
              <a:t>温度差：</a:t>
            </a:r>
            <a:endParaRPr sz="1800">
              <a:latin typeface="幼圆"/>
              <a:cs typeface="幼圆"/>
            </a:endParaRPr>
          </a:p>
          <a:p>
            <a:pPr marR="825500" algn="r">
              <a:lnSpc>
                <a:spcPct val="100000"/>
              </a:lnSpc>
              <a:spcBef>
                <a:spcPts val="107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T=1867.8-1568.3</a:t>
            </a:r>
            <a:endParaRPr sz="18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=299.5</a:t>
            </a:r>
            <a:r>
              <a:rPr sz="1800" b="1" spc="-7" baseline="25462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1123" y="1443227"/>
            <a:ext cx="8456930" cy="4805680"/>
            <a:chOff x="611123" y="1443227"/>
            <a:chExt cx="8456930" cy="4805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2179319"/>
              <a:ext cx="5599121" cy="40690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200" y="1443227"/>
              <a:ext cx="2895600" cy="137617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641" y="1204461"/>
            <a:ext cx="53517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叶片制造中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的曲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效应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熔池温度随累加时间的变化曲线趋势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6995159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激光熔覆熔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池的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特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征及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艺参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的影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规律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熔池特征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723" y="2205227"/>
            <a:ext cx="2375916" cy="9037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3016" y="3091942"/>
            <a:ext cx="4263390" cy="1083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50"/>
              </a:lnSpc>
              <a:spcBef>
                <a:spcPts val="95"/>
              </a:spcBef>
              <a:tabLst>
                <a:tab pos="1285240" algn="l"/>
              </a:tabLst>
            </a:pPr>
            <a:r>
              <a:rPr sz="1600" b="1" spc="-5" dirty="0">
                <a:latin typeface="宋体"/>
                <a:cs typeface="宋体"/>
              </a:rPr>
              <a:t>熔池宽度</a:t>
            </a:r>
            <a:r>
              <a:rPr sz="1600" b="1" spc="-5" dirty="0">
                <a:latin typeface="Times New Roman"/>
                <a:cs typeface="Times New Roman"/>
              </a:rPr>
              <a:t>W	</a:t>
            </a:r>
            <a:r>
              <a:rPr sz="1600" b="1" spc="-15" dirty="0">
                <a:latin typeface="宋体"/>
                <a:cs typeface="宋体"/>
              </a:rPr>
              <a:t>—</a:t>
            </a:r>
            <a:r>
              <a:rPr sz="1600" b="1" spc="-395" dirty="0">
                <a:latin typeface="宋体"/>
                <a:cs typeface="宋体"/>
              </a:rPr>
              <a:t> </a:t>
            </a:r>
            <a:r>
              <a:rPr sz="1600" b="1" spc="-5" dirty="0">
                <a:latin typeface="宋体"/>
                <a:cs typeface="宋体"/>
              </a:rPr>
              <a:t>薄壁厚度</a:t>
            </a:r>
            <a:endParaRPr sz="1600">
              <a:latin typeface="宋体"/>
              <a:cs typeface="宋体"/>
            </a:endParaRPr>
          </a:p>
          <a:p>
            <a:pPr marL="210185" indent="-182880">
              <a:lnSpc>
                <a:spcPts val="326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21082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熔覆工艺参数的影响规律</a:t>
            </a:r>
            <a:endParaRPr sz="2400">
              <a:latin typeface="微软雅黑"/>
              <a:cs typeface="微软雅黑"/>
            </a:endParaRPr>
          </a:p>
          <a:p>
            <a:pPr marL="671195" lvl="1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67183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激光功率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、扫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描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速度、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送粉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速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度</a:t>
            </a:r>
            <a:endParaRPr sz="2000">
              <a:latin typeface="幼圆"/>
              <a:cs typeface="幼圆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08420" y="2052807"/>
            <a:ext cx="2386965" cy="1071245"/>
            <a:chOff x="6408420" y="2052807"/>
            <a:chExt cx="2386965" cy="10712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8420" y="2052807"/>
              <a:ext cx="2386583" cy="10708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21296" y="2257044"/>
              <a:ext cx="561340" cy="384175"/>
            </a:xfrm>
            <a:custGeom>
              <a:avLst/>
              <a:gdLst/>
              <a:ahLst/>
              <a:cxnLst/>
              <a:rect l="l" t="t" r="r" b="b"/>
              <a:pathLst>
                <a:path w="561340" h="384175">
                  <a:moveTo>
                    <a:pt x="0" y="384047"/>
                  </a:moveTo>
                  <a:lnTo>
                    <a:pt x="0" y="0"/>
                  </a:lnTo>
                </a:path>
                <a:path w="561340" h="384175">
                  <a:moveTo>
                    <a:pt x="560831" y="384047"/>
                  </a:moveTo>
                  <a:lnTo>
                    <a:pt x="560831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21296" y="2510028"/>
              <a:ext cx="562610" cy="76200"/>
            </a:xfrm>
            <a:custGeom>
              <a:avLst/>
              <a:gdLst/>
              <a:ahLst/>
              <a:cxnLst/>
              <a:rect l="l" t="t" r="r" b="b"/>
              <a:pathLst>
                <a:path w="5626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5720"/>
                  </a:lnTo>
                  <a:lnTo>
                    <a:pt x="63500" y="45720"/>
                  </a:lnTo>
                  <a:lnTo>
                    <a:pt x="63500" y="30480"/>
                  </a:lnTo>
                  <a:lnTo>
                    <a:pt x="76200" y="30480"/>
                  </a:lnTo>
                  <a:lnTo>
                    <a:pt x="76200" y="0"/>
                  </a:lnTo>
                  <a:close/>
                </a:path>
                <a:path w="562609" h="76200">
                  <a:moveTo>
                    <a:pt x="486155" y="0"/>
                  </a:moveTo>
                  <a:lnTo>
                    <a:pt x="486155" y="76200"/>
                  </a:lnTo>
                  <a:lnTo>
                    <a:pt x="547115" y="45720"/>
                  </a:lnTo>
                  <a:lnTo>
                    <a:pt x="498855" y="45720"/>
                  </a:lnTo>
                  <a:lnTo>
                    <a:pt x="498855" y="30480"/>
                  </a:lnTo>
                  <a:lnTo>
                    <a:pt x="547116" y="30480"/>
                  </a:lnTo>
                  <a:lnTo>
                    <a:pt x="486155" y="0"/>
                  </a:lnTo>
                  <a:close/>
                </a:path>
                <a:path w="562609" h="76200">
                  <a:moveTo>
                    <a:pt x="76200" y="30480"/>
                  </a:moveTo>
                  <a:lnTo>
                    <a:pt x="63500" y="30480"/>
                  </a:lnTo>
                  <a:lnTo>
                    <a:pt x="63500" y="45720"/>
                  </a:lnTo>
                  <a:lnTo>
                    <a:pt x="76200" y="45720"/>
                  </a:lnTo>
                  <a:lnTo>
                    <a:pt x="76200" y="30480"/>
                  </a:lnTo>
                  <a:close/>
                </a:path>
                <a:path w="562609" h="76200">
                  <a:moveTo>
                    <a:pt x="486155" y="30480"/>
                  </a:moveTo>
                  <a:lnTo>
                    <a:pt x="76200" y="30480"/>
                  </a:lnTo>
                  <a:lnTo>
                    <a:pt x="76200" y="45720"/>
                  </a:lnTo>
                  <a:lnTo>
                    <a:pt x="486155" y="45720"/>
                  </a:lnTo>
                  <a:lnTo>
                    <a:pt x="486155" y="30480"/>
                  </a:lnTo>
                  <a:close/>
                </a:path>
                <a:path w="562609" h="76200">
                  <a:moveTo>
                    <a:pt x="547116" y="30480"/>
                  </a:moveTo>
                  <a:lnTo>
                    <a:pt x="498855" y="30480"/>
                  </a:lnTo>
                  <a:lnTo>
                    <a:pt x="498855" y="45720"/>
                  </a:lnTo>
                  <a:lnTo>
                    <a:pt x="547115" y="45720"/>
                  </a:lnTo>
                  <a:lnTo>
                    <a:pt x="562355" y="38100"/>
                  </a:lnTo>
                  <a:lnTo>
                    <a:pt x="547116" y="304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60081" y="2737865"/>
            <a:ext cx="79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0000"/>
                </a:solidFill>
                <a:latin typeface="宋体"/>
                <a:cs typeface="宋体"/>
              </a:rPr>
              <a:t>熔池宽</a:t>
            </a:r>
            <a:r>
              <a:rPr sz="1200" b="1" spc="-5" dirty="0">
                <a:solidFill>
                  <a:srgbClr val="FF0000"/>
                </a:solidFill>
                <a:latin typeface="宋体"/>
                <a:cs typeface="宋体"/>
              </a:rPr>
              <a:t>度</a:t>
            </a:r>
            <a:r>
              <a:rPr sz="1200" b="1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595425" y="2028444"/>
            <a:ext cx="502284" cy="421640"/>
            <a:chOff x="7595425" y="2028444"/>
            <a:chExt cx="502284" cy="421640"/>
          </a:xfrm>
        </p:grpSpPr>
        <p:sp>
          <p:nvSpPr>
            <p:cNvPr id="13" name="object 13"/>
            <p:cNvSpPr/>
            <p:nvPr/>
          </p:nvSpPr>
          <p:spPr>
            <a:xfrm>
              <a:off x="7600188" y="2066544"/>
              <a:ext cx="492759" cy="0"/>
            </a:xfrm>
            <a:custGeom>
              <a:avLst/>
              <a:gdLst/>
              <a:ahLst/>
              <a:cxnLst/>
              <a:rect l="l" t="t" r="r" b="b"/>
              <a:pathLst>
                <a:path w="492759">
                  <a:moveTo>
                    <a:pt x="49225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2712" y="2028444"/>
              <a:ext cx="77724" cy="254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00188" y="2401824"/>
              <a:ext cx="492759" cy="0"/>
            </a:xfrm>
            <a:custGeom>
              <a:avLst/>
              <a:gdLst/>
              <a:ahLst/>
              <a:cxnLst/>
              <a:rect l="l" t="t" r="r" b="b"/>
              <a:pathLst>
                <a:path w="492759">
                  <a:moveTo>
                    <a:pt x="49225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2712" y="2218944"/>
              <a:ext cx="77724" cy="23113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243696" y="1948688"/>
            <a:ext cx="725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0000"/>
                </a:solidFill>
                <a:latin typeface="宋体"/>
                <a:cs typeface="宋体"/>
              </a:rPr>
              <a:t>熔覆高</a:t>
            </a:r>
            <a:r>
              <a:rPr sz="1200" b="1" spc="-5" dirty="0">
                <a:solidFill>
                  <a:srgbClr val="FF0000"/>
                </a:solidFill>
                <a:latin typeface="宋体"/>
                <a:cs typeface="宋体"/>
              </a:rPr>
              <a:t>度</a:t>
            </a:r>
            <a:r>
              <a:rPr sz="1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3696" y="2333625"/>
            <a:ext cx="7251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FF0000"/>
                </a:solidFill>
                <a:latin typeface="宋体"/>
                <a:cs typeface="宋体"/>
              </a:rPr>
              <a:t>熔池深</a:t>
            </a:r>
            <a:r>
              <a:rPr sz="1200" b="1" spc="-5" dirty="0">
                <a:solidFill>
                  <a:srgbClr val="FF0000"/>
                </a:solidFill>
                <a:latin typeface="宋体"/>
                <a:cs typeface="宋体"/>
              </a:rPr>
              <a:t>度</a:t>
            </a:r>
            <a:r>
              <a:rPr sz="1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60206" y="3021584"/>
            <a:ext cx="641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003366"/>
                </a:solidFill>
                <a:latin typeface="宋体"/>
                <a:cs typeface="宋体"/>
              </a:rPr>
              <a:t>热影响区</a:t>
            </a:r>
            <a:endParaRPr sz="1200">
              <a:latin typeface="宋体"/>
              <a:cs typeface="宋体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35111" y="2911855"/>
            <a:ext cx="182245" cy="8559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203195" y="2564638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成形稳定性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3016" y="2363847"/>
            <a:ext cx="107378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b="1" dirty="0">
                <a:latin typeface="宋体"/>
                <a:cs typeface="宋体"/>
              </a:rPr>
              <a:t>熔覆高度</a:t>
            </a:r>
            <a:r>
              <a:rPr sz="1800" b="1" spc="-5" dirty="0"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b="1" dirty="0">
                <a:latin typeface="宋体"/>
                <a:cs typeface="宋体"/>
              </a:rPr>
              <a:t>熔池深</a:t>
            </a:r>
            <a:r>
              <a:rPr sz="1800" b="1" spc="5" dirty="0">
                <a:latin typeface="宋体"/>
                <a:cs typeface="宋体"/>
              </a:rPr>
              <a:t>度</a:t>
            </a:r>
            <a:r>
              <a:rPr sz="1800" b="1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74520" y="2462783"/>
            <a:ext cx="178435" cy="542925"/>
          </a:xfrm>
          <a:custGeom>
            <a:avLst/>
            <a:gdLst/>
            <a:ahLst/>
            <a:cxnLst/>
            <a:rect l="l" t="t" r="r" b="b"/>
            <a:pathLst>
              <a:path w="178435" h="542925">
                <a:moveTo>
                  <a:pt x="0" y="0"/>
                </a:moveTo>
                <a:lnTo>
                  <a:pt x="34718" y="3565"/>
                </a:lnTo>
                <a:lnTo>
                  <a:pt x="63055" y="13287"/>
                </a:lnTo>
                <a:lnTo>
                  <a:pt x="82153" y="27699"/>
                </a:lnTo>
                <a:lnTo>
                  <a:pt x="89154" y="45338"/>
                </a:lnTo>
                <a:lnTo>
                  <a:pt x="89154" y="225932"/>
                </a:lnTo>
                <a:lnTo>
                  <a:pt x="96154" y="243572"/>
                </a:lnTo>
                <a:lnTo>
                  <a:pt x="115252" y="257984"/>
                </a:lnTo>
                <a:lnTo>
                  <a:pt x="143589" y="267706"/>
                </a:lnTo>
                <a:lnTo>
                  <a:pt x="178307" y="271271"/>
                </a:lnTo>
                <a:lnTo>
                  <a:pt x="143589" y="274837"/>
                </a:lnTo>
                <a:lnTo>
                  <a:pt x="115252" y="284559"/>
                </a:lnTo>
                <a:lnTo>
                  <a:pt x="96154" y="298971"/>
                </a:lnTo>
                <a:lnTo>
                  <a:pt x="89154" y="316611"/>
                </a:lnTo>
                <a:lnTo>
                  <a:pt x="89154" y="497204"/>
                </a:lnTo>
                <a:lnTo>
                  <a:pt x="82153" y="514844"/>
                </a:lnTo>
                <a:lnTo>
                  <a:pt x="63055" y="529256"/>
                </a:lnTo>
                <a:lnTo>
                  <a:pt x="34718" y="538978"/>
                </a:lnTo>
                <a:lnTo>
                  <a:pt x="0" y="542543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7532" y="4221479"/>
            <a:ext cx="4032504" cy="23614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43225" y="4360038"/>
            <a:ext cx="3749314" cy="2027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92899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空心叶片扫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描路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的设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计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与实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验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研究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扫描路径的规划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3031" y="1988820"/>
            <a:ext cx="2087879" cy="15941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1" y="2276855"/>
            <a:ext cx="1799844" cy="12694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4120" y="2421635"/>
            <a:ext cx="1997140" cy="11049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805328" y="4940808"/>
            <a:ext cx="2228215" cy="1295400"/>
            <a:chOff x="5805328" y="4940808"/>
            <a:chExt cx="2228215" cy="12954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328" y="4940808"/>
              <a:ext cx="1863439" cy="8366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091172" y="5945124"/>
              <a:ext cx="942340" cy="291465"/>
            </a:xfrm>
            <a:custGeom>
              <a:avLst/>
              <a:gdLst/>
              <a:ahLst/>
              <a:cxnLst/>
              <a:rect l="l" t="t" r="r" b="b"/>
              <a:pathLst>
                <a:path w="942340" h="291464">
                  <a:moveTo>
                    <a:pt x="941831" y="0"/>
                  </a:moveTo>
                  <a:lnTo>
                    <a:pt x="0" y="0"/>
                  </a:lnTo>
                  <a:lnTo>
                    <a:pt x="0" y="291083"/>
                  </a:lnTo>
                  <a:lnTo>
                    <a:pt x="941831" y="291083"/>
                  </a:lnTo>
                  <a:lnTo>
                    <a:pt x="941831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916935" y="3587496"/>
            <a:ext cx="775970" cy="271780"/>
          </a:xfrm>
          <a:prstGeom prst="rect">
            <a:avLst/>
          </a:prstGeom>
          <a:solidFill>
            <a:srgbClr val="FF6600"/>
          </a:solidFill>
          <a:ln w="914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75"/>
              </a:spcBef>
            </a:pPr>
            <a:r>
              <a:rPr sz="1600" b="1" dirty="0">
                <a:solidFill>
                  <a:srgbClr val="000099"/>
                </a:solidFill>
                <a:latin typeface="幼圆"/>
                <a:cs typeface="幼圆"/>
              </a:rPr>
              <a:t>STL</a:t>
            </a:r>
            <a:r>
              <a:rPr sz="1600" b="1" spc="5" dirty="0">
                <a:solidFill>
                  <a:srgbClr val="000099"/>
                </a:solidFill>
                <a:latin typeface="幼圆"/>
                <a:cs typeface="幼圆"/>
              </a:rPr>
              <a:t>数据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7532" y="3569208"/>
            <a:ext cx="935990" cy="363220"/>
          </a:xfrm>
          <a:prstGeom prst="rect">
            <a:avLst/>
          </a:prstGeom>
          <a:solidFill>
            <a:srgbClr val="CC3300"/>
          </a:solidFill>
          <a:ln w="9144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530"/>
              </a:spcBef>
            </a:pPr>
            <a:r>
              <a:rPr sz="1600" b="1" dirty="0">
                <a:solidFill>
                  <a:srgbClr val="000099"/>
                </a:solidFill>
                <a:latin typeface="幼圆"/>
                <a:cs typeface="幼圆"/>
              </a:rPr>
              <a:t>CAD</a:t>
            </a:r>
            <a:r>
              <a:rPr sz="1600" b="1" spc="10" dirty="0">
                <a:solidFill>
                  <a:srgbClr val="000099"/>
                </a:solidFill>
                <a:latin typeface="幼圆"/>
                <a:cs typeface="幼圆"/>
              </a:rPr>
              <a:t>模型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534027" y="3497579"/>
            <a:ext cx="1771014" cy="654050"/>
            <a:chOff x="4534027" y="3497579"/>
            <a:chExt cx="1771014" cy="654050"/>
          </a:xfrm>
        </p:grpSpPr>
        <p:sp>
          <p:nvSpPr>
            <p:cNvPr id="14" name="object 14"/>
            <p:cNvSpPr/>
            <p:nvPr/>
          </p:nvSpPr>
          <p:spPr>
            <a:xfrm>
              <a:off x="4538599" y="3502151"/>
              <a:ext cx="1762125" cy="645160"/>
            </a:xfrm>
            <a:custGeom>
              <a:avLst/>
              <a:gdLst/>
              <a:ahLst/>
              <a:cxnLst/>
              <a:rect l="l" t="t" r="r" b="b"/>
              <a:pathLst>
                <a:path w="1762125" h="645160">
                  <a:moveTo>
                    <a:pt x="1239647" y="0"/>
                  </a:moveTo>
                  <a:lnTo>
                    <a:pt x="1239647" y="161162"/>
                  </a:lnTo>
                  <a:lnTo>
                    <a:pt x="0" y="161162"/>
                  </a:lnTo>
                  <a:lnTo>
                    <a:pt x="0" y="483489"/>
                  </a:lnTo>
                  <a:lnTo>
                    <a:pt x="1239647" y="483489"/>
                  </a:lnTo>
                  <a:lnTo>
                    <a:pt x="1239647" y="644652"/>
                  </a:lnTo>
                  <a:lnTo>
                    <a:pt x="1761616" y="322325"/>
                  </a:lnTo>
                  <a:lnTo>
                    <a:pt x="123964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8599" y="3502151"/>
              <a:ext cx="1762125" cy="645160"/>
            </a:xfrm>
            <a:custGeom>
              <a:avLst/>
              <a:gdLst/>
              <a:ahLst/>
              <a:cxnLst/>
              <a:rect l="l" t="t" r="r" b="b"/>
              <a:pathLst>
                <a:path w="1762125" h="645160">
                  <a:moveTo>
                    <a:pt x="1239647" y="0"/>
                  </a:moveTo>
                  <a:lnTo>
                    <a:pt x="1239647" y="161162"/>
                  </a:lnTo>
                  <a:lnTo>
                    <a:pt x="0" y="161162"/>
                  </a:lnTo>
                  <a:lnTo>
                    <a:pt x="0" y="483489"/>
                  </a:lnTo>
                  <a:lnTo>
                    <a:pt x="1239647" y="483489"/>
                  </a:lnTo>
                  <a:lnTo>
                    <a:pt x="1239647" y="644652"/>
                  </a:lnTo>
                  <a:lnTo>
                    <a:pt x="1761616" y="322325"/>
                  </a:lnTo>
                  <a:lnTo>
                    <a:pt x="1239647" y="0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338192" y="3658742"/>
            <a:ext cx="139700" cy="331470"/>
            <a:chOff x="4338192" y="3658742"/>
            <a:chExt cx="139700" cy="331470"/>
          </a:xfrm>
        </p:grpSpPr>
        <p:sp>
          <p:nvSpPr>
            <p:cNvPr id="17" name="object 17"/>
            <p:cNvSpPr/>
            <p:nvPr/>
          </p:nvSpPr>
          <p:spPr>
            <a:xfrm>
              <a:off x="4342764" y="3663314"/>
              <a:ext cx="130810" cy="322580"/>
            </a:xfrm>
            <a:custGeom>
              <a:avLst/>
              <a:gdLst/>
              <a:ahLst/>
              <a:cxnLst/>
              <a:rect l="l" t="t" r="r" b="b"/>
              <a:pathLst>
                <a:path w="130810" h="322579">
                  <a:moveTo>
                    <a:pt x="130492" y="0"/>
                  </a:moveTo>
                  <a:lnTo>
                    <a:pt x="0" y="0"/>
                  </a:lnTo>
                  <a:lnTo>
                    <a:pt x="0" y="322325"/>
                  </a:lnTo>
                  <a:lnTo>
                    <a:pt x="130492" y="322325"/>
                  </a:lnTo>
                  <a:lnTo>
                    <a:pt x="13049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42764" y="3663314"/>
              <a:ext cx="130810" cy="322580"/>
            </a:xfrm>
            <a:custGeom>
              <a:avLst/>
              <a:gdLst/>
              <a:ahLst/>
              <a:cxnLst/>
              <a:rect l="l" t="t" r="r" b="b"/>
              <a:pathLst>
                <a:path w="130810" h="322579">
                  <a:moveTo>
                    <a:pt x="0" y="322325"/>
                  </a:moveTo>
                  <a:lnTo>
                    <a:pt x="130492" y="322325"/>
                  </a:lnTo>
                  <a:lnTo>
                    <a:pt x="130492" y="0"/>
                  </a:lnTo>
                  <a:lnTo>
                    <a:pt x="0" y="0"/>
                  </a:lnTo>
                  <a:lnTo>
                    <a:pt x="0" y="322325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207764" y="3658742"/>
            <a:ext cx="74930" cy="331470"/>
            <a:chOff x="4207764" y="3658742"/>
            <a:chExt cx="74930" cy="331470"/>
          </a:xfrm>
        </p:grpSpPr>
        <p:sp>
          <p:nvSpPr>
            <p:cNvPr id="20" name="object 20"/>
            <p:cNvSpPr/>
            <p:nvPr/>
          </p:nvSpPr>
          <p:spPr>
            <a:xfrm>
              <a:off x="4212336" y="3663314"/>
              <a:ext cx="65405" cy="322580"/>
            </a:xfrm>
            <a:custGeom>
              <a:avLst/>
              <a:gdLst/>
              <a:ahLst/>
              <a:cxnLst/>
              <a:rect l="l" t="t" r="r" b="b"/>
              <a:pathLst>
                <a:path w="65404" h="322579">
                  <a:moveTo>
                    <a:pt x="65246" y="0"/>
                  </a:moveTo>
                  <a:lnTo>
                    <a:pt x="0" y="0"/>
                  </a:lnTo>
                  <a:lnTo>
                    <a:pt x="0" y="322325"/>
                  </a:lnTo>
                  <a:lnTo>
                    <a:pt x="65246" y="322325"/>
                  </a:lnTo>
                  <a:lnTo>
                    <a:pt x="65246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12336" y="3663314"/>
              <a:ext cx="65405" cy="322580"/>
            </a:xfrm>
            <a:custGeom>
              <a:avLst/>
              <a:gdLst/>
              <a:ahLst/>
              <a:cxnLst/>
              <a:rect l="l" t="t" r="r" b="b"/>
              <a:pathLst>
                <a:path w="65404" h="322579">
                  <a:moveTo>
                    <a:pt x="0" y="322325"/>
                  </a:moveTo>
                  <a:lnTo>
                    <a:pt x="65246" y="322325"/>
                  </a:lnTo>
                  <a:lnTo>
                    <a:pt x="65246" y="0"/>
                  </a:lnTo>
                  <a:lnTo>
                    <a:pt x="0" y="0"/>
                  </a:lnTo>
                  <a:lnTo>
                    <a:pt x="0" y="322325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17465" y="3698240"/>
            <a:ext cx="1363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0099"/>
                </a:solidFill>
                <a:latin typeface="幼圆"/>
                <a:cs typeface="幼圆"/>
              </a:rPr>
              <a:t>RPData/Magics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74764" y="3616452"/>
            <a:ext cx="1801495" cy="387350"/>
          </a:xfrm>
          <a:prstGeom prst="rect">
            <a:avLst/>
          </a:prstGeom>
          <a:solidFill>
            <a:srgbClr val="FF6600"/>
          </a:solidFill>
          <a:ln w="9144">
            <a:solidFill>
              <a:srgbClr val="000000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25"/>
              </a:spcBef>
            </a:pPr>
            <a:r>
              <a:rPr sz="1600" b="1" spc="5" dirty="0">
                <a:solidFill>
                  <a:srgbClr val="000099"/>
                </a:solidFill>
                <a:latin typeface="幼圆"/>
                <a:cs typeface="幼圆"/>
              </a:rPr>
              <a:t>切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片轮</a:t>
            </a:r>
            <a:r>
              <a:rPr sz="1600" b="1" spc="-15" dirty="0">
                <a:solidFill>
                  <a:srgbClr val="000099"/>
                </a:solidFill>
                <a:latin typeface="幼圆"/>
                <a:cs typeface="幼圆"/>
              </a:rPr>
              <a:t>廓</a:t>
            </a:r>
            <a:r>
              <a:rPr sz="1600" b="1" dirty="0">
                <a:solidFill>
                  <a:srgbClr val="000099"/>
                </a:solidFill>
                <a:latin typeface="幼圆"/>
                <a:cs typeface="幼圆"/>
              </a:rPr>
              <a:t> 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PMR/SLC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91171" y="5945123"/>
            <a:ext cx="942340" cy="2914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250"/>
              </a:spcBef>
            </a:pPr>
            <a:r>
              <a:rPr sz="1600" spc="5" dirty="0">
                <a:solidFill>
                  <a:srgbClr val="000099"/>
                </a:solidFill>
                <a:latin typeface="幼圆"/>
                <a:cs typeface="幼圆"/>
              </a:rPr>
              <a:t>路</a:t>
            </a:r>
            <a:r>
              <a:rPr sz="1600" spc="-5" dirty="0">
                <a:solidFill>
                  <a:srgbClr val="000099"/>
                </a:solidFill>
                <a:latin typeface="幼圆"/>
                <a:cs typeface="幼圆"/>
              </a:rPr>
              <a:t>径信息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67555" y="6092952"/>
            <a:ext cx="1228725" cy="501650"/>
          </a:xfrm>
          <a:prstGeom prst="rect">
            <a:avLst/>
          </a:prstGeom>
          <a:solidFill>
            <a:srgbClr val="FF6600"/>
          </a:solidFill>
          <a:ln w="9144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205104" marR="198755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rgbClr val="000099"/>
                </a:solidFill>
                <a:latin typeface="幼圆"/>
                <a:cs typeface="幼圆"/>
              </a:rPr>
              <a:t>激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光金</a:t>
            </a:r>
            <a:r>
              <a:rPr sz="1600" b="1" spc="-10" dirty="0">
                <a:solidFill>
                  <a:srgbClr val="000099"/>
                </a:solidFill>
                <a:latin typeface="幼圆"/>
                <a:cs typeface="幼圆"/>
              </a:rPr>
              <a:t>属 </a:t>
            </a:r>
            <a:r>
              <a:rPr sz="1600" b="1" spc="5" dirty="0">
                <a:solidFill>
                  <a:srgbClr val="000099"/>
                </a:solidFill>
                <a:latin typeface="幼圆"/>
                <a:cs typeface="幼圆"/>
              </a:rPr>
              <a:t>成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形设</a:t>
            </a:r>
            <a:r>
              <a:rPr sz="1600" b="1" spc="-15" dirty="0">
                <a:solidFill>
                  <a:srgbClr val="000099"/>
                </a:solidFill>
                <a:latin typeface="幼圆"/>
                <a:cs typeface="幼圆"/>
              </a:rPr>
              <a:t>备</a:t>
            </a:r>
            <a:endParaRPr sz="1600">
              <a:latin typeface="幼圆"/>
              <a:cs typeface="幼圆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868" y="5298947"/>
            <a:ext cx="1965960" cy="129387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02742" y="4676394"/>
            <a:ext cx="30784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99"/>
                </a:solidFill>
                <a:latin typeface="微软雅黑"/>
                <a:cs typeface="微软雅黑"/>
              </a:rPr>
              <a:t>激光金属直接成形数据</a:t>
            </a:r>
            <a:r>
              <a:rPr sz="2000" b="1" spc="-15" dirty="0">
                <a:solidFill>
                  <a:srgbClr val="000099"/>
                </a:solidFill>
                <a:latin typeface="微软雅黑"/>
                <a:cs typeface="微软雅黑"/>
              </a:rPr>
              <a:t>流</a:t>
            </a:r>
            <a:r>
              <a:rPr sz="2000" b="1" dirty="0">
                <a:solidFill>
                  <a:srgbClr val="000099"/>
                </a:solidFill>
                <a:latin typeface="微软雅黑"/>
                <a:cs typeface="微软雅黑"/>
              </a:rPr>
              <a:t>程</a:t>
            </a:r>
            <a:endParaRPr sz="2000">
              <a:latin typeface="微软雅黑"/>
              <a:cs typeface="微软雅黑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19883" y="3628644"/>
            <a:ext cx="516890" cy="307975"/>
            <a:chOff x="2119883" y="3628644"/>
            <a:chExt cx="516890" cy="307975"/>
          </a:xfrm>
        </p:grpSpPr>
        <p:sp>
          <p:nvSpPr>
            <p:cNvPr id="29" name="object 29"/>
            <p:cNvSpPr/>
            <p:nvPr/>
          </p:nvSpPr>
          <p:spPr>
            <a:xfrm>
              <a:off x="2124456" y="3633215"/>
              <a:ext cx="508000" cy="299085"/>
            </a:xfrm>
            <a:custGeom>
              <a:avLst/>
              <a:gdLst/>
              <a:ahLst/>
              <a:cxnLst/>
              <a:rect l="l" t="t" r="r" b="b"/>
              <a:pathLst>
                <a:path w="508000" h="299085">
                  <a:moveTo>
                    <a:pt x="15849" y="74676"/>
                  </a:moveTo>
                  <a:lnTo>
                    <a:pt x="0" y="74676"/>
                  </a:lnTo>
                  <a:lnTo>
                    <a:pt x="0" y="224028"/>
                  </a:lnTo>
                  <a:lnTo>
                    <a:pt x="15849" y="224028"/>
                  </a:lnTo>
                  <a:lnTo>
                    <a:pt x="15849" y="74676"/>
                  </a:lnTo>
                  <a:close/>
                </a:path>
                <a:path w="508000" h="299085">
                  <a:moveTo>
                    <a:pt x="63461" y="74676"/>
                  </a:moveTo>
                  <a:lnTo>
                    <a:pt x="31750" y="74676"/>
                  </a:lnTo>
                  <a:lnTo>
                    <a:pt x="31750" y="224028"/>
                  </a:lnTo>
                  <a:lnTo>
                    <a:pt x="63461" y="224028"/>
                  </a:lnTo>
                  <a:lnTo>
                    <a:pt x="63461" y="74676"/>
                  </a:lnTo>
                  <a:close/>
                </a:path>
                <a:path w="508000" h="299085">
                  <a:moveTo>
                    <a:pt x="507492" y="149352"/>
                  </a:moveTo>
                  <a:lnTo>
                    <a:pt x="380619" y="0"/>
                  </a:lnTo>
                  <a:lnTo>
                    <a:pt x="380619" y="74676"/>
                  </a:lnTo>
                  <a:lnTo>
                    <a:pt x="79248" y="74676"/>
                  </a:lnTo>
                  <a:lnTo>
                    <a:pt x="79248" y="224028"/>
                  </a:lnTo>
                  <a:lnTo>
                    <a:pt x="380619" y="224028"/>
                  </a:lnTo>
                  <a:lnTo>
                    <a:pt x="380619" y="298704"/>
                  </a:lnTo>
                  <a:lnTo>
                    <a:pt x="507492" y="149352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24455" y="3633216"/>
              <a:ext cx="508000" cy="299085"/>
            </a:xfrm>
            <a:custGeom>
              <a:avLst/>
              <a:gdLst/>
              <a:ahLst/>
              <a:cxnLst/>
              <a:rect l="l" t="t" r="r" b="b"/>
              <a:pathLst>
                <a:path w="508000" h="299085">
                  <a:moveTo>
                    <a:pt x="380619" y="0"/>
                  </a:moveTo>
                  <a:lnTo>
                    <a:pt x="380619" y="74675"/>
                  </a:lnTo>
                  <a:lnTo>
                    <a:pt x="79248" y="74675"/>
                  </a:lnTo>
                  <a:lnTo>
                    <a:pt x="79248" y="224027"/>
                  </a:lnTo>
                  <a:lnTo>
                    <a:pt x="380619" y="224027"/>
                  </a:lnTo>
                  <a:lnTo>
                    <a:pt x="380619" y="298703"/>
                  </a:lnTo>
                  <a:lnTo>
                    <a:pt x="507492" y="149351"/>
                  </a:lnTo>
                  <a:lnTo>
                    <a:pt x="380619" y="0"/>
                  </a:lnTo>
                  <a:close/>
                </a:path>
                <a:path w="508000" h="299085">
                  <a:moveTo>
                    <a:pt x="31750" y="224027"/>
                  </a:moveTo>
                  <a:lnTo>
                    <a:pt x="63468" y="224027"/>
                  </a:lnTo>
                  <a:lnTo>
                    <a:pt x="63468" y="74675"/>
                  </a:lnTo>
                  <a:lnTo>
                    <a:pt x="31750" y="74675"/>
                  </a:lnTo>
                  <a:lnTo>
                    <a:pt x="31750" y="224027"/>
                  </a:lnTo>
                  <a:close/>
                </a:path>
                <a:path w="508000" h="299085">
                  <a:moveTo>
                    <a:pt x="0" y="224027"/>
                  </a:moveTo>
                  <a:lnTo>
                    <a:pt x="15858" y="224027"/>
                  </a:lnTo>
                  <a:lnTo>
                    <a:pt x="15858" y="74675"/>
                  </a:lnTo>
                  <a:lnTo>
                    <a:pt x="0" y="74675"/>
                  </a:lnTo>
                  <a:lnTo>
                    <a:pt x="0" y="224027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662481" y="4286773"/>
            <a:ext cx="514350" cy="1450340"/>
            <a:chOff x="7662481" y="4286773"/>
            <a:chExt cx="514350" cy="1450340"/>
          </a:xfrm>
        </p:grpSpPr>
        <p:sp>
          <p:nvSpPr>
            <p:cNvPr id="32" name="object 32"/>
            <p:cNvSpPr/>
            <p:nvPr/>
          </p:nvSpPr>
          <p:spPr>
            <a:xfrm>
              <a:off x="7667243" y="4381537"/>
              <a:ext cx="504825" cy="1350645"/>
            </a:xfrm>
            <a:custGeom>
              <a:avLst/>
              <a:gdLst/>
              <a:ahLst/>
              <a:cxnLst/>
              <a:rect l="l" t="t" r="r" b="b"/>
              <a:pathLst>
                <a:path w="504825" h="1350645">
                  <a:moveTo>
                    <a:pt x="378333" y="0"/>
                  </a:moveTo>
                  <a:lnTo>
                    <a:pt x="126111" y="0"/>
                  </a:lnTo>
                  <a:lnTo>
                    <a:pt x="126111" y="90004"/>
                  </a:lnTo>
                  <a:lnTo>
                    <a:pt x="378333" y="90004"/>
                  </a:lnTo>
                  <a:lnTo>
                    <a:pt x="378333" y="0"/>
                  </a:lnTo>
                  <a:close/>
                </a:path>
                <a:path w="504825" h="1350645">
                  <a:moveTo>
                    <a:pt x="504444" y="990180"/>
                  </a:moveTo>
                  <a:lnTo>
                    <a:pt x="378333" y="990180"/>
                  </a:lnTo>
                  <a:lnTo>
                    <a:pt x="378333" y="135089"/>
                  </a:lnTo>
                  <a:lnTo>
                    <a:pt x="126111" y="135089"/>
                  </a:lnTo>
                  <a:lnTo>
                    <a:pt x="126111" y="990180"/>
                  </a:lnTo>
                  <a:lnTo>
                    <a:pt x="0" y="990180"/>
                  </a:lnTo>
                  <a:lnTo>
                    <a:pt x="252222" y="1350225"/>
                  </a:lnTo>
                  <a:lnTo>
                    <a:pt x="504444" y="99018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67243" y="4516627"/>
              <a:ext cx="504825" cy="1215390"/>
            </a:xfrm>
            <a:custGeom>
              <a:avLst/>
              <a:gdLst/>
              <a:ahLst/>
              <a:cxnLst/>
              <a:rect l="l" t="t" r="r" b="b"/>
              <a:pathLst>
                <a:path w="504825" h="1215389">
                  <a:moveTo>
                    <a:pt x="504444" y="855091"/>
                  </a:moveTo>
                  <a:lnTo>
                    <a:pt x="378332" y="855091"/>
                  </a:lnTo>
                  <a:lnTo>
                    <a:pt x="378332" y="0"/>
                  </a:lnTo>
                  <a:lnTo>
                    <a:pt x="126110" y="0"/>
                  </a:lnTo>
                  <a:lnTo>
                    <a:pt x="126110" y="855091"/>
                  </a:lnTo>
                  <a:lnTo>
                    <a:pt x="0" y="855091"/>
                  </a:lnTo>
                  <a:lnTo>
                    <a:pt x="252222" y="1215136"/>
                  </a:lnTo>
                  <a:lnTo>
                    <a:pt x="504444" y="855091"/>
                  </a:lnTo>
                  <a:close/>
                </a:path>
              </a:pathLst>
            </a:custGeom>
            <a:ln w="914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93354" y="4291535"/>
              <a:ext cx="252729" cy="45085"/>
            </a:xfrm>
            <a:custGeom>
              <a:avLst/>
              <a:gdLst/>
              <a:ahLst/>
              <a:cxnLst/>
              <a:rect l="l" t="t" r="r" b="b"/>
              <a:pathLst>
                <a:path w="252729" h="45085">
                  <a:moveTo>
                    <a:pt x="252222" y="0"/>
                  </a:moveTo>
                  <a:lnTo>
                    <a:pt x="0" y="0"/>
                  </a:lnTo>
                  <a:lnTo>
                    <a:pt x="0" y="45006"/>
                  </a:lnTo>
                  <a:lnTo>
                    <a:pt x="252222" y="4500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93354" y="4291535"/>
              <a:ext cx="252729" cy="180340"/>
            </a:xfrm>
            <a:custGeom>
              <a:avLst/>
              <a:gdLst/>
              <a:ahLst/>
              <a:cxnLst/>
              <a:rect l="l" t="t" r="r" b="b"/>
              <a:pathLst>
                <a:path w="252729" h="180339">
                  <a:moveTo>
                    <a:pt x="0" y="180007"/>
                  </a:moveTo>
                  <a:lnTo>
                    <a:pt x="252222" y="180007"/>
                  </a:lnTo>
                  <a:lnTo>
                    <a:pt x="252222" y="89996"/>
                  </a:lnTo>
                  <a:lnTo>
                    <a:pt x="0" y="89996"/>
                  </a:lnTo>
                  <a:lnTo>
                    <a:pt x="0" y="180007"/>
                  </a:lnTo>
                  <a:close/>
                </a:path>
                <a:path w="252729" h="180339">
                  <a:moveTo>
                    <a:pt x="0" y="45006"/>
                  </a:moveTo>
                  <a:lnTo>
                    <a:pt x="252222" y="45006"/>
                  </a:lnTo>
                  <a:lnTo>
                    <a:pt x="252222" y="0"/>
                  </a:lnTo>
                  <a:lnTo>
                    <a:pt x="0" y="0"/>
                  </a:lnTo>
                  <a:lnTo>
                    <a:pt x="0" y="45006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827391" y="4420615"/>
            <a:ext cx="2286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0099"/>
                </a:solidFill>
                <a:latin typeface="幼圆"/>
                <a:cs typeface="幼圆"/>
              </a:rPr>
              <a:t>法 算 路 径</a:t>
            </a:r>
            <a:endParaRPr sz="1600">
              <a:latin typeface="幼圆"/>
              <a:cs typeface="幼圆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646420" y="4349496"/>
            <a:ext cx="2289175" cy="2179320"/>
            <a:chOff x="5646420" y="4349496"/>
            <a:chExt cx="2289175" cy="2179320"/>
          </a:xfrm>
        </p:grpSpPr>
        <p:sp>
          <p:nvSpPr>
            <p:cNvPr id="38" name="object 38"/>
            <p:cNvSpPr/>
            <p:nvPr/>
          </p:nvSpPr>
          <p:spPr>
            <a:xfrm>
              <a:off x="6085332" y="6019800"/>
              <a:ext cx="634365" cy="289560"/>
            </a:xfrm>
            <a:custGeom>
              <a:avLst/>
              <a:gdLst/>
              <a:ahLst/>
              <a:cxnLst/>
              <a:rect l="l" t="t" r="r" b="b"/>
              <a:pathLst>
                <a:path w="634365" h="289560">
                  <a:moveTo>
                    <a:pt x="534924" y="72390"/>
                  </a:moveTo>
                  <a:lnTo>
                    <a:pt x="158496" y="72390"/>
                  </a:lnTo>
                  <a:lnTo>
                    <a:pt x="158496" y="0"/>
                  </a:lnTo>
                  <a:lnTo>
                    <a:pt x="0" y="144780"/>
                  </a:lnTo>
                  <a:lnTo>
                    <a:pt x="158496" y="289560"/>
                  </a:lnTo>
                  <a:lnTo>
                    <a:pt x="158496" y="217170"/>
                  </a:lnTo>
                  <a:lnTo>
                    <a:pt x="534924" y="217170"/>
                  </a:lnTo>
                  <a:lnTo>
                    <a:pt x="534924" y="72390"/>
                  </a:lnTo>
                  <a:close/>
                </a:path>
                <a:path w="634365" h="289560">
                  <a:moveTo>
                    <a:pt x="594360" y="72390"/>
                  </a:moveTo>
                  <a:lnTo>
                    <a:pt x="554736" y="72390"/>
                  </a:lnTo>
                  <a:lnTo>
                    <a:pt x="554736" y="217170"/>
                  </a:lnTo>
                  <a:lnTo>
                    <a:pt x="594360" y="217170"/>
                  </a:lnTo>
                  <a:lnTo>
                    <a:pt x="594360" y="72390"/>
                  </a:lnTo>
                  <a:close/>
                </a:path>
                <a:path w="634365" h="289560">
                  <a:moveTo>
                    <a:pt x="633971" y="72390"/>
                  </a:moveTo>
                  <a:lnTo>
                    <a:pt x="614172" y="72390"/>
                  </a:lnTo>
                  <a:lnTo>
                    <a:pt x="614172" y="217170"/>
                  </a:lnTo>
                  <a:lnTo>
                    <a:pt x="633971" y="217170"/>
                  </a:lnTo>
                  <a:lnTo>
                    <a:pt x="633971" y="7239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85332" y="6019800"/>
              <a:ext cx="634365" cy="289560"/>
            </a:xfrm>
            <a:custGeom>
              <a:avLst/>
              <a:gdLst/>
              <a:ahLst/>
              <a:cxnLst/>
              <a:rect l="l" t="t" r="r" b="b"/>
              <a:pathLst>
                <a:path w="634365" h="289560">
                  <a:moveTo>
                    <a:pt x="158495" y="289559"/>
                  </a:moveTo>
                  <a:lnTo>
                    <a:pt x="158495" y="217170"/>
                  </a:lnTo>
                  <a:lnTo>
                    <a:pt x="534923" y="217170"/>
                  </a:lnTo>
                  <a:lnTo>
                    <a:pt x="534923" y="72390"/>
                  </a:lnTo>
                  <a:lnTo>
                    <a:pt x="158495" y="72390"/>
                  </a:lnTo>
                  <a:lnTo>
                    <a:pt x="158495" y="0"/>
                  </a:lnTo>
                  <a:lnTo>
                    <a:pt x="0" y="144779"/>
                  </a:lnTo>
                  <a:lnTo>
                    <a:pt x="158495" y="289559"/>
                  </a:lnTo>
                  <a:close/>
                </a:path>
                <a:path w="634365" h="289560">
                  <a:moveTo>
                    <a:pt x="554736" y="217170"/>
                  </a:moveTo>
                  <a:lnTo>
                    <a:pt x="594360" y="217170"/>
                  </a:lnTo>
                  <a:lnTo>
                    <a:pt x="594360" y="72390"/>
                  </a:lnTo>
                  <a:lnTo>
                    <a:pt x="554736" y="72390"/>
                  </a:lnTo>
                  <a:lnTo>
                    <a:pt x="554736" y="217170"/>
                  </a:lnTo>
                  <a:close/>
                </a:path>
                <a:path w="634365" h="289560">
                  <a:moveTo>
                    <a:pt x="614171" y="217170"/>
                  </a:moveTo>
                  <a:lnTo>
                    <a:pt x="633983" y="217170"/>
                  </a:lnTo>
                  <a:lnTo>
                    <a:pt x="633983" y="72390"/>
                  </a:lnTo>
                  <a:lnTo>
                    <a:pt x="614171" y="72390"/>
                  </a:lnTo>
                  <a:lnTo>
                    <a:pt x="614171" y="217170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50992" y="4354068"/>
              <a:ext cx="2280285" cy="2170430"/>
            </a:xfrm>
            <a:custGeom>
              <a:avLst/>
              <a:gdLst/>
              <a:ahLst/>
              <a:cxnLst/>
              <a:rect l="l" t="t" r="r" b="b"/>
              <a:pathLst>
                <a:path w="2280284" h="2170429">
                  <a:moveTo>
                    <a:pt x="0" y="1085087"/>
                  </a:moveTo>
                  <a:lnTo>
                    <a:pt x="1053" y="1038016"/>
                  </a:lnTo>
                  <a:lnTo>
                    <a:pt x="4184" y="991457"/>
                  </a:lnTo>
                  <a:lnTo>
                    <a:pt x="9351" y="945451"/>
                  </a:lnTo>
                  <a:lnTo>
                    <a:pt x="16510" y="900039"/>
                  </a:lnTo>
                  <a:lnTo>
                    <a:pt x="25619" y="855262"/>
                  </a:lnTo>
                  <a:lnTo>
                    <a:pt x="36634" y="811159"/>
                  </a:lnTo>
                  <a:lnTo>
                    <a:pt x="49514" y="767773"/>
                  </a:lnTo>
                  <a:lnTo>
                    <a:pt x="64215" y="725144"/>
                  </a:lnTo>
                  <a:lnTo>
                    <a:pt x="80695" y="683312"/>
                  </a:lnTo>
                  <a:lnTo>
                    <a:pt x="98910" y="642318"/>
                  </a:lnTo>
                  <a:lnTo>
                    <a:pt x="118818" y="602202"/>
                  </a:lnTo>
                  <a:lnTo>
                    <a:pt x="140377" y="563007"/>
                  </a:lnTo>
                  <a:lnTo>
                    <a:pt x="163543" y="524771"/>
                  </a:lnTo>
                  <a:lnTo>
                    <a:pt x="188274" y="487536"/>
                  </a:lnTo>
                  <a:lnTo>
                    <a:pt x="214526" y="451343"/>
                  </a:lnTo>
                  <a:lnTo>
                    <a:pt x="242258" y="416233"/>
                  </a:lnTo>
                  <a:lnTo>
                    <a:pt x="271425" y="382245"/>
                  </a:lnTo>
                  <a:lnTo>
                    <a:pt x="301986" y="349421"/>
                  </a:lnTo>
                  <a:lnTo>
                    <a:pt x="333898" y="317801"/>
                  </a:lnTo>
                  <a:lnTo>
                    <a:pt x="367118" y="287427"/>
                  </a:lnTo>
                  <a:lnTo>
                    <a:pt x="401603" y="258338"/>
                  </a:lnTo>
                  <a:lnTo>
                    <a:pt x="437310" y="230576"/>
                  </a:lnTo>
                  <a:lnTo>
                    <a:pt x="474197" y="204181"/>
                  </a:lnTo>
                  <a:lnTo>
                    <a:pt x="512221" y="179194"/>
                  </a:lnTo>
                  <a:lnTo>
                    <a:pt x="551338" y="155655"/>
                  </a:lnTo>
                  <a:lnTo>
                    <a:pt x="591507" y="133606"/>
                  </a:lnTo>
                  <a:lnTo>
                    <a:pt x="632684" y="113087"/>
                  </a:lnTo>
                  <a:lnTo>
                    <a:pt x="674827" y="94139"/>
                  </a:lnTo>
                  <a:lnTo>
                    <a:pt x="717893" y="76802"/>
                  </a:lnTo>
                  <a:lnTo>
                    <a:pt x="761838" y="61117"/>
                  </a:lnTo>
                  <a:lnTo>
                    <a:pt x="806621" y="47125"/>
                  </a:lnTo>
                  <a:lnTo>
                    <a:pt x="852199" y="34866"/>
                  </a:lnTo>
                  <a:lnTo>
                    <a:pt x="898528" y="24382"/>
                  </a:lnTo>
                  <a:lnTo>
                    <a:pt x="945566" y="15713"/>
                  </a:lnTo>
                  <a:lnTo>
                    <a:pt x="993270" y="8899"/>
                  </a:lnTo>
                  <a:lnTo>
                    <a:pt x="1041598" y="3982"/>
                  </a:lnTo>
                  <a:lnTo>
                    <a:pt x="1090506" y="1002"/>
                  </a:lnTo>
                  <a:lnTo>
                    <a:pt x="1139952" y="0"/>
                  </a:lnTo>
                  <a:lnTo>
                    <a:pt x="1189397" y="1002"/>
                  </a:lnTo>
                  <a:lnTo>
                    <a:pt x="1238305" y="3982"/>
                  </a:lnTo>
                  <a:lnTo>
                    <a:pt x="1286633" y="8899"/>
                  </a:lnTo>
                  <a:lnTo>
                    <a:pt x="1334337" y="15713"/>
                  </a:lnTo>
                  <a:lnTo>
                    <a:pt x="1381375" y="24382"/>
                  </a:lnTo>
                  <a:lnTo>
                    <a:pt x="1427704" y="34866"/>
                  </a:lnTo>
                  <a:lnTo>
                    <a:pt x="1473282" y="47125"/>
                  </a:lnTo>
                  <a:lnTo>
                    <a:pt x="1518065" y="61117"/>
                  </a:lnTo>
                  <a:lnTo>
                    <a:pt x="1562010" y="76802"/>
                  </a:lnTo>
                  <a:lnTo>
                    <a:pt x="1605076" y="94139"/>
                  </a:lnTo>
                  <a:lnTo>
                    <a:pt x="1647219" y="113087"/>
                  </a:lnTo>
                  <a:lnTo>
                    <a:pt x="1688396" y="133606"/>
                  </a:lnTo>
                  <a:lnTo>
                    <a:pt x="1728565" y="155655"/>
                  </a:lnTo>
                  <a:lnTo>
                    <a:pt x="1767682" y="179194"/>
                  </a:lnTo>
                  <a:lnTo>
                    <a:pt x="1805706" y="204181"/>
                  </a:lnTo>
                  <a:lnTo>
                    <a:pt x="1842593" y="230576"/>
                  </a:lnTo>
                  <a:lnTo>
                    <a:pt x="1878300" y="258338"/>
                  </a:lnTo>
                  <a:lnTo>
                    <a:pt x="1912785" y="287427"/>
                  </a:lnTo>
                  <a:lnTo>
                    <a:pt x="1946005" y="317801"/>
                  </a:lnTo>
                  <a:lnTo>
                    <a:pt x="1977917" y="349421"/>
                  </a:lnTo>
                  <a:lnTo>
                    <a:pt x="2008478" y="382245"/>
                  </a:lnTo>
                  <a:lnTo>
                    <a:pt x="2037645" y="416233"/>
                  </a:lnTo>
                  <a:lnTo>
                    <a:pt x="2065377" y="451343"/>
                  </a:lnTo>
                  <a:lnTo>
                    <a:pt x="2091629" y="487536"/>
                  </a:lnTo>
                  <a:lnTo>
                    <a:pt x="2116360" y="524771"/>
                  </a:lnTo>
                  <a:lnTo>
                    <a:pt x="2139526" y="563007"/>
                  </a:lnTo>
                  <a:lnTo>
                    <a:pt x="2161085" y="602202"/>
                  </a:lnTo>
                  <a:lnTo>
                    <a:pt x="2180993" y="642318"/>
                  </a:lnTo>
                  <a:lnTo>
                    <a:pt x="2199208" y="683312"/>
                  </a:lnTo>
                  <a:lnTo>
                    <a:pt x="2215688" y="725144"/>
                  </a:lnTo>
                  <a:lnTo>
                    <a:pt x="2230389" y="767773"/>
                  </a:lnTo>
                  <a:lnTo>
                    <a:pt x="2243269" y="811159"/>
                  </a:lnTo>
                  <a:lnTo>
                    <a:pt x="2254284" y="855262"/>
                  </a:lnTo>
                  <a:lnTo>
                    <a:pt x="2263393" y="900039"/>
                  </a:lnTo>
                  <a:lnTo>
                    <a:pt x="2270552" y="945451"/>
                  </a:lnTo>
                  <a:lnTo>
                    <a:pt x="2275719" y="991457"/>
                  </a:lnTo>
                  <a:lnTo>
                    <a:pt x="2278850" y="1038016"/>
                  </a:lnTo>
                  <a:lnTo>
                    <a:pt x="2279904" y="1085087"/>
                  </a:lnTo>
                  <a:lnTo>
                    <a:pt x="2278850" y="1132156"/>
                  </a:lnTo>
                  <a:lnTo>
                    <a:pt x="2275719" y="1178713"/>
                  </a:lnTo>
                  <a:lnTo>
                    <a:pt x="2270552" y="1224716"/>
                  </a:lnTo>
                  <a:lnTo>
                    <a:pt x="2263393" y="1270126"/>
                  </a:lnTo>
                  <a:lnTo>
                    <a:pt x="2254284" y="1314902"/>
                  </a:lnTo>
                  <a:lnTo>
                    <a:pt x="2243269" y="1359003"/>
                  </a:lnTo>
                  <a:lnTo>
                    <a:pt x="2230389" y="1402388"/>
                  </a:lnTo>
                  <a:lnTo>
                    <a:pt x="2215688" y="1445016"/>
                  </a:lnTo>
                  <a:lnTo>
                    <a:pt x="2199208" y="1486848"/>
                  </a:lnTo>
                  <a:lnTo>
                    <a:pt x="2180993" y="1527841"/>
                  </a:lnTo>
                  <a:lnTo>
                    <a:pt x="2161085" y="1567956"/>
                  </a:lnTo>
                  <a:lnTo>
                    <a:pt x="2139526" y="1607151"/>
                  </a:lnTo>
                  <a:lnTo>
                    <a:pt x="2116360" y="1645387"/>
                  </a:lnTo>
                  <a:lnTo>
                    <a:pt x="2091629" y="1682622"/>
                  </a:lnTo>
                  <a:lnTo>
                    <a:pt x="2065377" y="1718815"/>
                  </a:lnTo>
                  <a:lnTo>
                    <a:pt x="2037645" y="1753926"/>
                  </a:lnTo>
                  <a:lnTo>
                    <a:pt x="2008478" y="1787915"/>
                  </a:lnTo>
                  <a:lnTo>
                    <a:pt x="1977917" y="1820739"/>
                  </a:lnTo>
                  <a:lnTo>
                    <a:pt x="1946005" y="1852360"/>
                  </a:lnTo>
                  <a:lnTo>
                    <a:pt x="1912785" y="1882735"/>
                  </a:lnTo>
                  <a:lnTo>
                    <a:pt x="1878300" y="1911824"/>
                  </a:lnTo>
                  <a:lnTo>
                    <a:pt x="1842593" y="1939588"/>
                  </a:lnTo>
                  <a:lnTo>
                    <a:pt x="1805706" y="1965984"/>
                  </a:lnTo>
                  <a:lnTo>
                    <a:pt x="1767682" y="1990972"/>
                  </a:lnTo>
                  <a:lnTo>
                    <a:pt x="1728565" y="2014511"/>
                  </a:lnTo>
                  <a:lnTo>
                    <a:pt x="1688396" y="2036561"/>
                  </a:lnTo>
                  <a:lnTo>
                    <a:pt x="1647219" y="2057081"/>
                  </a:lnTo>
                  <a:lnTo>
                    <a:pt x="1605076" y="2076031"/>
                  </a:lnTo>
                  <a:lnTo>
                    <a:pt x="1562010" y="2093368"/>
                  </a:lnTo>
                  <a:lnTo>
                    <a:pt x="1518065" y="2109054"/>
                  </a:lnTo>
                  <a:lnTo>
                    <a:pt x="1473282" y="2123047"/>
                  </a:lnTo>
                  <a:lnTo>
                    <a:pt x="1427704" y="2135306"/>
                  </a:lnTo>
                  <a:lnTo>
                    <a:pt x="1381375" y="2145791"/>
                  </a:lnTo>
                  <a:lnTo>
                    <a:pt x="1334337" y="2154461"/>
                  </a:lnTo>
                  <a:lnTo>
                    <a:pt x="1286633" y="2161275"/>
                  </a:lnTo>
                  <a:lnTo>
                    <a:pt x="1238305" y="2166193"/>
                  </a:lnTo>
                  <a:lnTo>
                    <a:pt x="1189397" y="2169173"/>
                  </a:lnTo>
                  <a:lnTo>
                    <a:pt x="1139952" y="2170175"/>
                  </a:lnTo>
                  <a:lnTo>
                    <a:pt x="1090506" y="2169173"/>
                  </a:lnTo>
                  <a:lnTo>
                    <a:pt x="1041598" y="2166193"/>
                  </a:lnTo>
                  <a:lnTo>
                    <a:pt x="993270" y="2161275"/>
                  </a:lnTo>
                  <a:lnTo>
                    <a:pt x="945566" y="2154461"/>
                  </a:lnTo>
                  <a:lnTo>
                    <a:pt x="898528" y="2145791"/>
                  </a:lnTo>
                  <a:lnTo>
                    <a:pt x="852199" y="2135306"/>
                  </a:lnTo>
                  <a:lnTo>
                    <a:pt x="806621" y="2123047"/>
                  </a:lnTo>
                  <a:lnTo>
                    <a:pt x="761838" y="2109054"/>
                  </a:lnTo>
                  <a:lnTo>
                    <a:pt x="717893" y="2093368"/>
                  </a:lnTo>
                  <a:lnTo>
                    <a:pt x="674827" y="2076031"/>
                  </a:lnTo>
                  <a:lnTo>
                    <a:pt x="632684" y="2057081"/>
                  </a:lnTo>
                  <a:lnTo>
                    <a:pt x="591507" y="2036561"/>
                  </a:lnTo>
                  <a:lnTo>
                    <a:pt x="551338" y="2014511"/>
                  </a:lnTo>
                  <a:lnTo>
                    <a:pt x="512221" y="1990972"/>
                  </a:lnTo>
                  <a:lnTo>
                    <a:pt x="474197" y="1965984"/>
                  </a:lnTo>
                  <a:lnTo>
                    <a:pt x="437310" y="1939588"/>
                  </a:lnTo>
                  <a:lnTo>
                    <a:pt x="401603" y="1911824"/>
                  </a:lnTo>
                  <a:lnTo>
                    <a:pt x="367118" y="1882735"/>
                  </a:lnTo>
                  <a:lnTo>
                    <a:pt x="333898" y="1852360"/>
                  </a:lnTo>
                  <a:lnTo>
                    <a:pt x="301986" y="1820739"/>
                  </a:lnTo>
                  <a:lnTo>
                    <a:pt x="271425" y="1787915"/>
                  </a:lnTo>
                  <a:lnTo>
                    <a:pt x="242258" y="1753926"/>
                  </a:lnTo>
                  <a:lnTo>
                    <a:pt x="214526" y="1718815"/>
                  </a:lnTo>
                  <a:lnTo>
                    <a:pt x="188274" y="1682622"/>
                  </a:lnTo>
                  <a:lnTo>
                    <a:pt x="163543" y="1645387"/>
                  </a:lnTo>
                  <a:lnTo>
                    <a:pt x="140377" y="1607151"/>
                  </a:lnTo>
                  <a:lnTo>
                    <a:pt x="118818" y="1567956"/>
                  </a:lnTo>
                  <a:lnTo>
                    <a:pt x="98910" y="1527841"/>
                  </a:lnTo>
                  <a:lnTo>
                    <a:pt x="80695" y="1486848"/>
                  </a:lnTo>
                  <a:lnTo>
                    <a:pt x="64215" y="1445016"/>
                  </a:lnTo>
                  <a:lnTo>
                    <a:pt x="49514" y="1402388"/>
                  </a:lnTo>
                  <a:lnTo>
                    <a:pt x="36634" y="1359003"/>
                  </a:lnTo>
                  <a:lnTo>
                    <a:pt x="25619" y="1314902"/>
                  </a:lnTo>
                  <a:lnTo>
                    <a:pt x="16510" y="1270126"/>
                  </a:lnTo>
                  <a:lnTo>
                    <a:pt x="9351" y="1224716"/>
                  </a:lnTo>
                  <a:lnTo>
                    <a:pt x="4184" y="1178713"/>
                  </a:lnTo>
                  <a:lnTo>
                    <a:pt x="1053" y="1132156"/>
                  </a:lnTo>
                  <a:lnTo>
                    <a:pt x="0" y="1085087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695955" y="5945123"/>
            <a:ext cx="706120" cy="297180"/>
            <a:chOff x="2695955" y="5945123"/>
            <a:chExt cx="706120" cy="297180"/>
          </a:xfrm>
        </p:grpSpPr>
        <p:sp>
          <p:nvSpPr>
            <p:cNvPr id="42" name="object 42"/>
            <p:cNvSpPr/>
            <p:nvPr/>
          </p:nvSpPr>
          <p:spPr>
            <a:xfrm>
              <a:off x="2700528" y="5949695"/>
              <a:ext cx="696595" cy="288290"/>
            </a:xfrm>
            <a:custGeom>
              <a:avLst/>
              <a:gdLst/>
              <a:ahLst/>
              <a:cxnLst/>
              <a:rect l="l" t="t" r="r" b="b"/>
              <a:pathLst>
                <a:path w="696595" h="288289">
                  <a:moveTo>
                    <a:pt x="587629" y="72009"/>
                  </a:moveTo>
                  <a:lnTo>
                    <a:pt x="174117" y="72009"/>
                  </a:lnTo>
                  <a:lnTo>
                    <a:pt x="174117" y="0"/>
                  </a:lnTo>
                  <a:lnTo>
                    <a:pt x="0" y="144018"/>
                  </a:lnTo>
                  <a:lnTo>
                    <a:pt x="174117" y="288036"/>
                  </a:lnTo>
                  <a:lnTo>
                    <a:pt x="174117" y="216027"/>
                  </a:lnTo>
                  <a:lnTo>
                    <a:pt x="587629" y="216027"/>
                  </a:lnTo>
                  <a:lnTo>
                    <a:pt x="587629" y="72009"/>
                  </a:lnTo>
                  <a:close/>
                </a:path>
                <a:path w="696595" h="288289">
                  <a:moveTo>
                    <a:pt x="652868" y="72009"/>
                  </a:moveTo>
                  <a:lnTo>
                    <a:pt x="609346" y="72009"/>
                  </a:lnTo>
                  <a:lnTo>
                    <a:pt x="609346" y="216027"/>
                  </a:lnTo>
                  <a:lnTo>
                    <a:pt x="652868" y="216027"/>
                  </a:lnTo>
                  <a:lnTo>
                    <a:pt x="652868" y="72009"/>
                  </a:lnTo>
                  <a:close/>
                </a:path>
                <a:path w="696595" h="288289">
                  <a:moveTo>
                    <a:pt x="696506" y="72009"/>
                  </a:moveTo>
                  <a:lnTo>
                    <a:pt x="674751" y="72009"/>
                  </a:lnTo>
                  <a:lnTo>
                    <a:pt x="674751" y="216027"/>
                  </a:lnTo>
                  <a:lnTo>
                    <a:pt x="696506" y="216027"/>
                  </a:lnTo>
                  <a:lnTo>
                    <a:pt x="696506" y="72009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00527" y="5949695"/>
              <a:ext cx="696595" cy="288290"/>
            </a:xfrm>
            <a:custGeom>
              <a:avLst/>
              <a:gdLst/>
              <a:ahLst/>
              <a:cxnLst/>
              <a:rect l="l" t="t" r="r" b="b"/>
              <a:pathLst>
                <a:path w="696595" h="288289">
                  <a:moveTo>
                    <a:pt x="174117" y="288035"/>
                  </a:moveTo>
                  <a:lnTo>
                    <a:pt x="174117" y="216026"/>
                  </a:lnTo>
                  <a:lnTo>
                    <a:pt x="587629" y="216026"/>
                  </a:lnTo>
                  <a:lnTo>
                    <a:pt x="587629" y="72008"/>
                  </a:lnTo>
                  <a:lnTo>
                    <a:pt x="174117" y="72008"/>
                  </a:lnTo>
                  <a:lnTo>
                    <a:pt x="174117" y="0"/>
                  </a:lnTo>
                  <a:lnTo>
                    <a:pt x="0" y="144017"/>
                  </a:lnTo>
                  <a:lnTo>
                    <a:pt x="174117" y="288035"/>
                  </a:lnTo>
                  <a:close/>
                </a:path>
                <a:path w="696595" h="288289">
                  <a:moveTo>
                    <a:pt x="609346" y="216026"/>
                  </a:moveTo>
                  <a:lnTo>
                    <a:pt x="652875" y="216026"/>
                  </a:lnTo>
                  <a:lnTo>
                    <a:pt x="652875" y="72008"/>
                  </a:lnTo>
                  <a:lnTo>
                    <a:pt x="609346" y="72008"/>
                  </a:lnTo>
                  <a:lnTo>
                    <a:pt x="609346" y="216026"/>
                  </a:lnTo>
                  <a:close/>
                </a:path>
                <a:path w="696595" h="288289">
                  <a:moveTo>
                    <a:pt x="674751" y="216026"/>
                  </a:moveTo>
                  <a:lnTo>
                    <a:pt x="696514" y="216026"/>
                  </a:lnTo>
                  <a:lnTo>
                    <a:pt x="696514" y="72008"/>
                  </a:lnTo>
                  <a:lnTo>
                    <a:pt x="674751" y="72008"/>
                  </a:lnTo>
                  <a:lnTo>
                    <a:pt x="674751" y="216026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4635" y="4233671"/>
            <a:ext cx="1944624" cy="18547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5963" y="3066460"/>
            <a:ext cx="5731819" cy="34147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641" y="1204461"/>
            <a:ext cx="6821170" cy="26536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空心叶片扫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描路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设计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与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实验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轮廓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光栅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(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方向优化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)+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分区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→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扫描复杂空心叶片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535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分区的优点：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制造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周期缩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短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（每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层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扫描时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间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从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930s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降到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650-850s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）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12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减小了应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力，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提高了精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度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空行程减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少，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节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约粉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末</a:t>
            </a:r>
            <a:endParaRPr sz="2000">
              <a:latin typeface="幼圆"/>
              <a:cs typeface="幼圆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2529" y="6116523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微软雅黑"/>
                <a:cs typeface="微软雅黑"/>
              </a:rPr>
              <a:t>①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00084" y="3163315"/>
            <a:ext cx="535305" cy="132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sz="2400" dirty="0">
                <a:solidFill>
                  <a:srgbClr val="000099"/>
                </a:solidFill>
                <a:latin typeface="微软雅黑"/>
                <a:cs typeface="微软雅黑"/>
              </a:rPr>
              <a:t>④</a:t>
            </a:r>
            <a:endParaRPr sz="2400">
              <a:latin typeface="微软雅黑"/>
              <a:cs typeface="微软雅黑"/>
            </a:endParaRPr>
          </a:p>
          <a:p>
            <a:pPr marL="144145">
              <a:lnSpc>
                <a:spcPts val="2860"/>
              </a:lnSpc>
            </a:pPr>
            <a:r>
              <a:rPr sz="2400" dirty="0">
                <a:solidFill>
                  <a:srgbClr val="000099"/>
                </a:solidFill>
                <a:latin typeface="微软雅黑"/>
                <a:cs typeface="微软雅黑"/>
              </a:rPr>
              <a:t>③</a:t>
            </a:r>
            <a:endParaRPr sz="2400">
              <a:latin typeface="微软雅黑"/>
              <a:cs typeface="微软雅黑"/>
            </a:endParaRPr>
          </a:p>
          <a:p>
            <a:pPr marL="217170">
              <a:lnSpc>
                <a:spcPct val="100000"/>
              </a:lnSpc>
              <a:spcBef>
                <a:spcPts val="1655"/>
              </a:spcBef>
            </a:pPr>
            <a:r>
              <a:rPr sz="2400" dirty="0">
                <a:solidFill>
                  <a:srgbClr val="000099"/>
                </a:solidFill>
                <a:latin typeface="微软雅黑"/>
                <a:cs typeface="微软雅黑"/>
              </a:rPr>
              <a:t>②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4356" y="3430523"/>
            <a:ext cx="2288540" cy="2814320"/>
          </a:xfrm>
          <a:custGeom>
            <a:avLst/>
            <a:gdLst/>
            <a:ahLst/>
            <a:cxnLst/>
            <a:rect l="l" t="t" r="r" b="b"/>
            <a:pathLst>
              <a:path w="2288540" h="2814320">
                <a:moveTo>
                  <a:pt x="17907" y="2805684"/>
                </a:moveTo>
                <a:lnTo>
                  <a:pt x="9652" y="2795955"/>
                </a:lnTo>
                <a:lnTo>
                  <a:pt x="0" y="2804122"/>
                </a:lnTo>
                <a:lnTo>
                  <a:pt x="8128" y="2813850"/>
                </a:lnTo>
                <a:lnTo>
                  <a:pt x="17907" y="2805684"/>
                </a:lnTo>
                <a:close/>
              </a:path>
              <a:path w="2288540" h="2814320">
                <a:moveTo>
                  <a:pt x="37338" y="2789364"/>
                </a:moveTo>
                <a:lnTo>
                  <a:pt x="29210" y="2779636"/>
                </a:lnTo>
                <a:lnTo>
                  <a:pt x="19431" y="2787789"/>
                </a:lnTo>
                <a:lnTo>
                  <a:pt x="27559" y="2797518"/>
                </a:lnTo>
                <a:lnTo>
                  <a:pt x="37338" y="2789364"/>
                </a:lnTo>
                <a:close/>
              </a:path>
              <a:path w="2288540" h="2814320">
                <a:moveTo>
                  <a:pt x="56769" y="2773032"/>
                </a:moveTo>
                <a:lnTo>
                  <a:pt x="48641" y="2763304"/>
                </a:lnTo>
                <a:lnTo>
                  <a:pt x="38862" y="2771470"/>
                </a:lnTo>
                <a:lnTo>
                  <a:pt x="47117" y="2781198"/>
                </a:lnTo>
                <a:lnTo>
                  <a:pt x="56769" y="2773032"/>
                </a:lnTo>
                <a:close/>
              </a:path>
              <a:path w="2288540" h="2814320">
                <a:moveTo>
                  <a:pt x="76200" y="2756700"/>
                </a:moveTo>
                <a:lnTo>
                  <a:pt x="68072" y="2746972"/>
                </a:lnTo>
                <a:lnTo>
                  <a:pt x="58293" y="2755138"/>
                </a:lnTo>
                <a:lnTo>
                  <a:pt x="66548" y="2764866"/>
                </a:lnTo>
                <a:lnTo>
                  <a:pt x="76200" y="2756700"/>
                </a:lnTo>
                <a:close/>
              </a:path>
              <a:path w="2288540" h="2814320">
                <a:moveTo>
                  <a:pt x="95758" y="2740368"/>
                </a:moveTo>
                <a:lnTo>
                  <a:pt x="87503" y="2730639"/>
                </a:lnTo>
                <a:lnTo>
                  <a:pt x="77851" y="2738805"/>
                </a:lnTo>
                <a:lnTo>
                  <a:pt x="85979" y="2748534"/>
                </a:lnTo>
                <a:lnTo>
                  <a:pt x="95758" y="2740368"/>
                </a:lnTo>
                <a:close/>
              </a:path>
              <a:path w="2288540" h="2814320">
                <a:moveTo>
                  <a:pt x="115189" y="2724048"/>
                </a:moveTo>
                <a:lnTo>
                  <a:pt x="106934" y="2714320"/>
                </a:lnTo>
                <a:lnTo>
                  <a:pt x="97282" y="2722486"/>
                </a:lnTo>
                <a:lnTo>
                  <a:pt x="105410" y="2732214"/>
                </a:lnTo>
                <a:lnTo>
                  <a:pt x="115189" y="2724048"/>
                </a:lnTo>
                <a:close/>
              </a:path>
              <a:path w="2288540" h="2814320">
                <a:moveTo>
                  <a:pt x="134620" y="2707716"/>
                </a:moveTo>
                <a:lnTo>
                  <a:pt x="126492" y="2697988"/>
                </a:lnTo>
                <a:lnTo>
                  <a:pt x="116713" y="2706154"/>
                </a:lnTo>
                <a:lnTo>
                  <a:pt x="124841" y="2715882"/>
                </a:lnTo>
                <a:lnTo>
                  <a:pt x="134620" y="2707716"/>
                </a:lnTo>
                <a:close/>
              </a:path>
              <a:path w="2288540" h="2814320">
                <a:moveTo>
                  <a:pt x="154038" y="2691384"/>
                </a:moveTo>
                <a:lnTo>
                  <a:pt x="145923" y="2681655"/>
                </a:lnTo>
                <a:lnTo>
                  <a:pt x="136144" y="2689822"/>
                </a:lnTo>
                <a:lnTo>
                  <a:pt x="144272" y="2699550"/>
                </a:lnTo>
                <a:lnTo>
                  <a:pt x="154038" y="2691384"/>
                </a:lnTo>
                <a:close/>
              </a:path>
              <a:path w="2288540" h="2814320">
                <a:moveTo>
                  <a:pt x="173482" y="2675064"/>
                </a:moveTo>
                <a:lnTo>
                  <a:pt x="165341" y="2665323"/>
                </a:lnTo>
                <a:lnTo>
                  <a:pt x="155575" y="2673489"/>
                </a:lnTo>
                <a:lnTo>
                  <a:pt x="163817" y="2683218"/>
                </a:lnTo>
                <a:lnTo>
                  <a:pt x="173482" y="2675064"/>
                </a:lnTo>
                <a:close/>
              </a:path>
              <a:path w="2288540" h="2814320">
                <a:moveTo>
                  <a:pt x="192913" y="2658732"/>
                </a:moveTo>
                <a:lnTo>
                  <a:pt x="184785" y="2649004"/>
                </a:lnTo>
                <a:lnTo>
                  <a:pt x="175133" y="2657170"/>
                </a:lnTo>
                <a:lnTo>
                  <a:pt x="183261" y="2666898"/>
                </a:lnTo>
                <a:lnTo>
                  <a:pt x="192913" y="2658732"/>
                </a:lnTo>
                <a:close/>
              </a:path>
              <a:path w="2288540" h="2814320">
                <a:moveTo>
                  <a:pt x="212471" y="2642400"/>
                </a:moveTo>
                <a:lnTo>
                  <a:pt x="204216" y="2632672"/>
                </a:lnTo>
                <a:lnTo>
                  <a:pt x="194564" y="2640838"/>
                </a:lnTo>
                <a:lnTo>
                  <a:pt x="202692" y="2650566"/>
                </a:lnTo>
                <a:lnTo>
                  <a:pt x="212471" y="2642400"/>
                </a:lnTo>
                <a:close/>
              </a:path>
              <a:path w="2288540" h="2814320">
                <a:moveTo>
                  <a:pt x="231889" y="2626068"/>
                </a:moveTo>
                <a:lnTo>
                  <a:pt x="223774" y="2616339"/>
                </a:lnTo>
                <a:lnTo>
                  <a:pt x="213995" y="2624505"/>
                </a:lnTo>
                <a:lnTo>
                  <a:pt x="222123" y="2634234"/>
                </a:lnTo>
                <a:lnTo>
                  <a:pt x="231889" y="2626068"/>
                </a:lnTo>
                <a:close/>
              </a:path>
              <a:path w="2288540" h="2814320">
                <a:moveTo>
                  <a:pt x="251333" y="2609748"/>
                </a:moveTo>
                <a:lnTo>
                  <a:pt x="243192" y="2600020"/>
                </a:lnTo>
                <a:lnTo>
                  <a:pt x="233413" y="2608173"/>
                </a:lnTo>
                <a:lnTo>
                  <a:pt x="241541" y="2617901"/>
                </a:lnTo>
                <a:lnTo>
                  <a:pt x="251333" y="2609748"/>
                </a:lnTo>
                <a:close/>
              </a:path>
              <a:path w="2288540" h="2814320">
                <a:moveTo>
                  <a:pt x="270764" y="2593416"/>
                </a:moveTo>
                <a:lnTo>
                  <a:pt x="262636" y="2583688"/>
                </a:lnTo>
                <a:lnTo>
                  <a:pt x="252857" y="2591854"/>
                </a:lnTo>
                <a:lnTo>
                  <a:pt x="261112" y="2601582"/>
                </a:lnTo>
                <a:lnTo>
                  <a:pt x="270764" y="2593416"/>
                </a:lnTo>
                <a:close/>
              </a:path>
              <a:path w="2288540" h="2814320">
                <a:moveTo>
                  <a:pt x="290195" y="2577084"/>
                </a:moveTo>
                <a:lnTo>
                  <a:pt x="282067" y="2567355"/>
                </a:lnTo>
                <a:lnTo>
                  <a:pt x="272415" y="2575522"/>
                </a:lnTo>
                <a:lnTo>
                  <a:pt x="280543" y="2585250"/>
                </a:lnTo>
                <a:lnTo>
                  <a:pt x="290195" y="2577084"/>
                </a:lnTo>
                <a:close/>
              </a:path>
              <a:path w="2288540" h="2814320">
                <a:moveTo>
                  <a:pt x="309753" y="2560751"/>
                </a:moveTo>
                <a:lnTo>
                  <a:pt x="301498" y="2551023"/>
                </a:lnTo>
                <a:lnTo>
                  <a:pt x="291846" y="2559189"/>
                </a:lnTo>
                <a:lnTo>
                  <a:pt x="299974" y="2568918"/>
                </a:lnTo>
                <a:lnTo>
                  <a:pt x="309753" y="2560751"/>
                </a:lnTo>
                <a:close/>
              </a:path>
              <a:path w="2288540" h="2814320">
                <a:moveTo>
                  <a:pt x="329184" y="2544432"/>
                </a:moveTo>
                <a:lnTo>
                  <a:pt x="321056" y="2534704"/>
                </a:lnTo>
                <a:lnTo>
                  <a:pt x="311277" y="2542870"/>
                </a:lnTo>
                <a:lnTo>
                  <a:pt x="319405" y="2552598"/>
                </a:lnTo>
                <a:lnTo>
                  <a:pt x="329184" y="2544432"/>
                </a:lnTo>
                <a:close/>
              </a:path>
              <a:path w="2288540" h="2814320">
                <a:moveTo>
                  <a:pt x="348615" y="2528100"/>
                </a:moveTo>
                <a:lnTo>
                  <a:pt x="340487" y="2518372"/>
                </a:lnTo>
                <a:lnTo>
                  <a:pt x="330708" y="2526538"/>
                </a:lnTo>
                <a:lnTo>
                  <a:pt x="338836" y="2536266"/>
                </a:lnTo>
                <a:lnTo>
                  <a:pt x="348615" y="2528100"/>
                </a:lnTo>
                <a:close/>
              </a:path>
              <a:path w="2288540" h="2814320">
                <a:moveTo>
                  <a:pt x="368046" y="2511768"/>
                </a:moveTo>
                <a:lnTo>
                  <a:pt x="359918" y="2502039"/>
                </a:lnTo>
                <a:lnTo>
                  <a:pt x="350139" y="2510205"/>
                </a:lnTo>
                <a:lnTo>
                  <a:pt x="358394" y="2519934"/>
                </a:lnTo>
                <a:lnTo>
                  <a:pt x="368046" y="2511768"/>
                </a:lnTo>
                <a:close/>
              </a:path>
              <a:path w="2288540" h="2814320">
                <a:moveTo>
                  <a:pt x="387477" y="2495448"/>
                </a:moveTo>
                <a:lnTo>
                  <a:pt x="379349" y="2485720"/>
                </a:lnTo>
                <a:lnTo>
                  <a:pt x="369697" y="2493873"/>
                </a:lnTo>
                <a:lnTo>
                  <a:pt x="377825" y="2503601"/>
                </a:lnTo>
                <a:lnTo>
                  <a:pt x="387477" y="2495448"/>
                </a:lnTo>
                <a:close/>
              </a:path>
              <a:path w="2288540" h="2814320">
                <a:moveTo>
                  <a:pt x="407035" y="2479116"/>
                </a:moveTo>
                <a:lnTo>
                  <a:pt x="398780" y="2469388"/>
                </a:lnTo>
                <a:lnTo>
                  <a:pt x="389128" y="2477554"/>
                </a:lnTo>
                <a:lnTo>
                  <a:pt x="397256" y="2487282"/>
                </a:lnTo>
                <a:lnTo>
                  <a:pt x="407035" y="2479116"/>
                </a:lnTo>
                <a:close/>
              </a:path>
              <a:path w="2288540" h="2814320">
                <a:moveTo>
                  <a:pt x="426466" y="2462784"/>
                </a:moveTo>
                <a:lnTo>
                  <a:pt x="418338" y="2453055"/>
                </a:lnTo>
                <a:lnTo>
                  <a:pt x="408559" y="2461222"/>
                </a:lnTo>
                <a:lnTo>
                  <a:pt x="416687" y="2470950"/>
                </a:lnTo>
                <a:lnTo>
                  <a:pt x="426466" y="2462784"/>
                </a:lnTo>
                <a:close/>
              </a:path>
              <a:path w="2288540" h="2814320">
                <a:moveTo>
                  <a:pt x="445897" y="2446451"/>
                </a:moveTo>
                <a:lnTo>
                  <a:pt x="437769" y="2436723"/>
                </a:lnTo>
                <a:lnTo>
                  <a:pt x="427990" y="2444889"/>
                </a:lnTo>
                <a:lnTo>
                  <a:pt x="436118" y="2454618"/>
                </a:lnTo>
                <a:lnTo>
                  <a:pt x="445897" y="2446451"/>
                </a:lnTo>
                <a:close/>
              </a:path>
              <a:path w="2288540" h="2814320">
                <a:moveTo>
                  <a:pt x="465328" y="2430132"/>
                </a:moveTo>
                <a:lnTo>
                  <a:pt x="457200" y="2420404"/>
                </a:lnTo>
                <a:lnTo>
                  <a:pt x="447421" y="2428570"/>
                </a:lnTo>
                <a:lnTo>
                  <a:pt x="455676" y="2438298"/>
                </a:lnTo>
                <a:lnTo>
                  <a:pt x="465328" y="2430132"/>
                </a:lnTo>
                <a:close/>
              </a:path>
              <a:path w="2288540" h="2814320">
                <a:moveTo>
                  <a:pt x="484759" y="2413800"/>
                </a:moveTo>
                <a:lnTo>
                  <a:pt x="476631" y="2404072"/>
                </a:lnTo>
                <a:lnTo>
                  <a:pt x="466979" y="2412238"/>
                </a:lnTo>
                <a:lnTo>
                  <a:pt x="475107" y="2421966"/>
                </a:lnTo>
                <a:lnTo>
                  <a:pt x="484759" y="2413800"/>
                </a:lnTo>
                <a:close/>
              </a:path>
              <a:path w="2288540" h="2814320">
                <a:moveTo>
                  <a:pt x="504317" y="2397468"/>
                </a:moveTo>
                <a:lnTo>
                  <a:pt x="496062" y="2387739"/>
                </a:lnTo>
                <a:lnTo>
                  <a:pt x="486410" y="2395905"/>
                </a:lnTo>
                <a:lnTo>
                  <a:pt x="494538" y="2405634"/>
                </a:lnTo>
                <a:lnTo>
                  <a:pt x="504317" y="2397468"/>
                </a:lnTo>
                <a:close/>
              </a:path>
              <a:path w="2288540" h="2814320">
                <a:moveTo>
                  <a:pt x="523748" y="2381148"/>
                </a:moveTo>
                <a:lnTo>
                  <a:pt x="515620" y="2371420"/>
                </a:lnTo>
                <a:lnTo>
                  <a:pt x="505841" y="2379573"/>
                </a:lnTo>
                <a:lnTo>
                  <a:pt x="513969" y="2389301"/>
                </a:lnTo>
                <a:lnTo>
                  <a:pt x="523748" y="2381148"/>
                </a:lnTo>
                <a:close/>
              </a:path>
              <a:path w="2288540" h="2814320">
                <a:moveTo>
                  <a:pt x="543179" y="2364816"/>
                </a:moveTo>
                <a:lnTo>
                  <a:pt x="535051" y="2355088"/>
                </a:lnTo>
                <a:lnTo>
                  <a:pt x="525272" y="2363254"/>
                </a:lnTo>
                <a:lnTo>
                  <a:pt x="533400" y="2372982"/>
                </a:lnTo>
                <a:lnTo>
                  <a:pt x="543179" y="2364816"/>
                </a:lnTo>
                <a:close/>
              </a:path>
              <a:path w="2288540" h="2814320">
                <a:moveTo>
                  <a:pt x="562610" y="2348484"/>
                </a:moveTo>
                <a:lnTo>
                  <a:pt x="554482" y="2338755"/>
                </a:lnTo>
                <a:lnTo>
                  <a:pt x="544703" y="2346922"/>
                </a:lnTo>
                <a:lnTo>
                  <a:pt x="552958" y="2356650"/>
                </a:lnTo>
                <a:lnTo>
                  <a:pt x="562610" y="2348484"/>
                </a:lnTo>
                <a:close/>
              </a:path>
              <a:path w="2288540" h="2814320">
                <a:moveTo>
                  <a:pt x="582041" y="2332151"/>
                </a:moveTo>
                <a:lnTo>
                  <a:pt x="573913" y="2322423"/>
                </a:lnTo>
                <a:lnTo>
                  <a:pt x="564261" y="2330589"/>
                </a:lnTo>
                <a:lnTo>
                  <a:pt x="572389" y="2340318"/>
                </a:lnTo>
                <a:lnTo>
                  <a:pt x="582041" y="2332151"/>
                </a:lnTo>
                <a:close/>
              </a:path>
              <a:path w="2288540" h="2814320">
                <a:moveTo>
                  <a:pt x="601599" y="2315832"/>
                </a:moveTo>
                <a:lnTo>
                  <a:pt x="593344" y="2306104"/>
                </a:lnTo>
                <a:lnTo>
                  <a:pt x="583692" y="2314270"/>
                </a:lnTo>
                <a:lnTo>
                  <a:pt x="591820" y="2323998"/>
                </a:lnTo>
                <a:lnTo>
                  <a:pt x="601599" y="2315832"/>
                </a:lnTo>
                <a:close/>
              </a:path>
              <a:path w="2288540" h="2814320">
                <a:moveTo>
                  <a:pt x="621030" y="2299500"/>
                </a:moveTo>
                <a:lnTo>
                  <a:pt x="612902" y="2289772"/>
                </a:lnTo>
                <a:lnTo>
                  <a:pt x="603123" y="2297938"/>
                </a:lnTo>
                <a:lnTo>
                  <a:pt x="611251" y="2307666"/>
                </a:lnTo>
                <a:lnTo>
                  <a:pt x="621030" y="2299500"/>
                </a:lnTo>
                <a:close/>
              </a:path>
              <a:path w="2288540" h="2814320">
                <a:moveTo>
                  <a:pt x="640461" y="2283168"/>
                </a:moveTo>
                <a:lnTo>
                  <a:pt x="632333" y="2273439"/>
                </a:lnTo>
                <a:lnTo>
                  <a:pt x="622554" y="2281605"/>
                </a:lnTo>
                <a:lnTo>
                  <a:pt x="630682" y="2291334"/>
                </a:lnTo>
                <a:lnTo>
                  <a:pt x="640461" y="2283168"/>
                </a:lnTo>
                <a:close/>
              </a:path>
              <a:path w="2288540" h="2814320">
                <a:moveTo>
                  <a:pt x="659892" y="2266848"/>
                </a:moveTo>
                <a:lnTo>
                  <a:pt x="651764" y="2257120"/>
                </a:lnTo>
                <a:lnTo>
                  <a:pt x="641985" y="2265273"/>
                </a:lnTo>
                <a:lnTo>
                  <a:pt x="650240" y="2275001"/>
                </a:lnTo>
                <a:lnTo>
                  <a:pt x="659892" y="2266848"/>
                </a:lnTo>
                <a:close/>
              </a:path>
              <a:path w="2288540" h="2814320">
                <a:moveTo>
                  <a:pt x="679323" y="2250516"/>
                </a:moveTo>
                <a:lnTo>
                  <a:pt x="671195" y="2240788"/>
                </a:lnTo>
                <a:lnTo>
                  <a:pt x="661543" y="2248954"/>
                </a:lnTo>
                <a:lnTo>
                  <a:pt x="669671" y="2258682"/>
                </a:lnTo>
                <a:lnTo>
                  <a:pt x="679323" y="2250516"/>
                </a:lnTo>
                <a:close/>
              </a:path>
              <a:path w="2288540" h="2814320">
                <a:moveTo>
                  <a:pt x="698881" y="2234184"/>
                </a:moveTo>
                <a:lnTo>
                  <a:pt x="690626" y="2224455"/>
                </a:lnTo>
                <a:lnTo>
                  <a:pt x="680974" y="2232622"/>
                </a:lnTo>
                <a:lnTo>
                  <a:pt x="689102" y="2242350"/>
                </a:lnTo>
                <a:lnTo>
                  <a:pt x="698881" y="2234184"/>
                </a:lnTo>
                <a:close/>
              </a:path>
              <a:path w="2288540" h="2814320">
                <a:moveTo>
                  <a:pt x="718312" y="2217851"/>
                </a:moveTo>
                <a:lnTo>
                  <a:pt x="710184" y="2208123"/>
                </a:lnTo>
                <a:lnTo>
                  <a:pt x="700405" y="2216289"/>
                </a:lnTo>
                <a:lnTo>
                  <a:pt x="708533" y="2226018"/>
                </a:lnTo>
                <a:lnTo>
                  <a:pt x="718312" y="2217851"/>
                </a:lnTo>
                <a:close/>
              </a:path>
              <a:path w="2288540" h="2814320">
                <a:moveTo>
                  <a:pt x="737743" y="2201532"/>
                </a:moveTo>
                <a:lnTo>
                  <a:pt x="729615" y="2191804"/>
                </a:lnTo>
                <a:lnTo>
                  <a:pt x="719836" y="2199970"/>
                </a:lnTo>
                <a:lnTo>
                  <a:pt x="727964" y="2209698"/>
                </a:lnTo>
                <a:lnTo>
                  <a:pt x="737743" y="2201532"/>
                </a:lnTo>
                <a:close/>
              </a:path>
              <a:path w="2288540" h="2814320">
                <a:moveTo>
                  <a:pt x="757174" y="2185200"/>
                </a:moveTo>
                <a:lnTo>
                  <a:pt x="749046" y="2175472"/>
                </a:lnTo>
                <a:lnTo>
                  <a:pt x="739267" y="2183638"/>
                </a:lnTo>
                <a:lnTo>
                  <a:pt x="747522" y="2193366"/>
                </a:lnTo>
                <a:lnTo>
                  <a:pt x="757174" y="2185200"/>
                </a:lnTo>
                <a:close/>
              </a:path>
              <a:path w="2288540" h="2814320">
                <a:moveTo>
                  <a:pt x="776605" y="2168868"/>
                </a:moveTo>
                <a:lnTo>
                  <a:pt x="768477" y="2159139"/>
                </a:lnTo>
                <a:lnTo>
                  <a:pt x="758698" y="2167305"/>
                </a:lnTo>
                <a:lnTo>
                  <a:pt x="766953" y="2177034"/>
                </a:lnTo>
                <a:lnTo>
                  <a:pt x="776605" y="2168868"/>
                </a:lnTo>
                <a:close/>
              </a:path>
              <a:path w="2288540" h="2814320">
                <a:moveTo>
                  <a:pt x="796163" y="2152523"/>
                </a:moveTo>
                <a:lnTo>
                  <a:pt x="787908" y="2142871"/>
                </a:lnTo>
                <a:lnTo>
                  <a:pt x="778256" y="2150999"/>
                </a:lnTo>
                <a:lnTo>
                  <a:pt x="786384" y="2160701"/>
                </a:lnTo>
                <a:lnTo>
                  <a:pt x="796163" y="2152523"/>
                </a:lnTo>
                <a:close/>
              </a:path>
              <a:path w="2288540" h="2814320">
                <a:moveTo>
                  <a:pt x="815594" y="2136267"/>
                </a:moveTo>
                <a:lnTo>
                  <a:pt x="807339" y="2126488"/>
                </a:lnTo>
                <a:lnTo>
                  <a:pt x="797687" y="2134616"/>
                </a:lnTo>
                <a:lnTo>
                  <a:pt x="805815" y="2144395"/>
                </a:lnTo>
                <a:lnTo>
                  <a:pt x="815594" y="2136267"/>
                </a:lnTo>
                <a:close/>
              </a:path>
              <a:path w="2288540" h="2814320">
                <a:moveTo>
                  <a:pt x="835025" y="2119884"/>
                </a:moveTo>
                <a:lnTo>
                  <a:pt x="826897" y="2110105"/>
                </a:lnTo>
                <a:lnTo>
                  <a:pt x="817118" y="2118360"/>
                </a:lnTo>
                <a:lnTo>
                  <a:pt x="825246" y="2128012"/>
                </a:lnTo>
                <a:lnTo>
                  <a:pt x="835025" y="2119884"/>
                </a:lnTo>
                <a:close/>
              </a:path>
              <a:path w="2288540" h="2814320">
                <a:moveTo>
                  <a:pt x="854456" y="2103501"/>
                </a:moveTo>
                <a:lnTo>
                  <a:pt x="846328" y="2093849"/>
                </a:lnTo>
                <a:lnTo>
                  <a:pt x="836549" y="2101977"/>
                </a:lnTo>
                <a:lnTo>
                  <a:pt x="844804" y="2111756"/>
                </a:lnTo>
                <a:lnTo>
                  <a:pt x="854456" y="2103501"/>
                </a:lnTo>
                <a:close/>
              </a:path>
              <a:path w="2288540" h="2814320">
                <a:moveTo>
                  <a:pt x="873887" y="2087245"/>
                </a:moveTo>
                <a:lnTo>
                  <a:pt x="865759" y="2077466"/>
                </a:lnTo>
                <a:lnTo>
                  <a:pt x="855980" y="2085721"/>
                </a:lnTo>
                <a:lnTo>
                  <a:pt x="864235" y="2095373"/>
                </a:lnTo>
                <a:lnTo>
                  <a:pt x="873887" y="2087245"/>
                </a:lnTo>
                <a:close/>
              </a:path>
              <a:path w="2288540" h="2814320">
                <a:moveTo>
                  <a:pt x="893445" y="2070862"/>
                </a:moveTo>
                <a:lnTo>
                  <a:pt x="885190" y="2061210"/>
                </a:lnTo>
                <a:lnTo>
                  <a:pt x="875538" y="2069338"/>
                </a:lnTo>
                <a:lnTo>
                  <a:pt x="883666" y="2079117"/>
                </a:lnTo>
                <a:lnTo>
                  <a:pt x="893445" y="2070862"/>
                </a:lnTo>
                <a:close/>
              </a:path>
              <a:path w="2288540" h="2814320">
                <a:moveTo>
                  <a:pt x="912876" y="2054606"/>
                </a:moveTo>
                <a:lnTo>
                  <a:pt x="904621" y="2044827"/>
                </a:lnTo>
                <a:lnTo>
                  <a:pt x="894969" y="2052955"/>
                </a:lnTo>
                <a:lnTo>
                  <a:pt x="903097" y="2062734"/>
                </a:lnTo>
                <a:lnTo>
                  <a:pt x="912876" y="2054606"/>
                </a:lnTo>
                <a:close/>
              </a:path>
              <a:path w="2288540" h="2814320">
                <a:moveTo>
                  <a:pt x="932307" y="2038223"/>
                </a:moveTo>
                <a:lnTo>
                  <a:pt x="924179" y="2028571"/>
                </a:lnTo>
                <a:lnTo>
                  <a:pt x="914400" y="2036699"/>
                </a:lnTo>
                <a:lnTo>
                  <a:pt x="922528" y="2046351"/>
                </a:lnTo>
                <a:lnTo>
                  <a:pt x="932307" y="2038223"/>
                </a:lnTo>
                <a:close/>
              </a:path>
              <a:path w="2288540" h="2814320">
                <a:moveTo>
                  <a:pt x="951738" y="2021967"/>
                </a:moveTo>
                <a:lnTo>
                  <a:pt x="943610" y="2012188"/>
                </a:lnTo>
                <a:lnTo>
                  <a:pt x="933831" y="2020316"/>
                </a:lnTo>
                <a:lnTo>
                  <a:pt x="942086" y="2030095"/>
                </a:lnTo>
                <a:lnTo>
                  <a:pt x="951738" y="2021967"/>
                </a:lnTo>
                <a:close/>
              </a:path>
              <a:path w="2288540" h="2814320">
                <a:moveTo>
                  <a:pt x="971169" y="2005584"/>
                </a:moveTo>
                <a:lnTo>
                  <a:pt x="963041" y="1995805"/>
                </a:lnTo>
                <a:lnTo>
                  <a:pt x="953262" y="2004060"/>
                </a:lnTo>
                <a:lnTo>
                  <a:pt x="961517" y="2013712"/>
                </a:lnTo>
                <a:lnTo>
                  <a:pt x="971169" y="2005584"/>
                </a:lnTo>
                <a:close/>
              </a:path>
              <a:path w="2288540" h="2814320">
                <a:moveTo>
                  <a:pt x="990727" y="1989201"/>
                </a:moveTo>
                <a:lnTo>
                  <a:pt x="982472" y="1979549"/>
                </a:lnTo>
                <a:lnTo>
                  <a:pt x="972820" y="1987677"/>
                </a:lnTo>
                <a:lnTo>
                  <a:pt x="980948" y="1997456"/>
                </a:lnTo>
                <a:lnTo>
                  <a:pt x="990727" y="1989201"/>
                </a:lnTo>
                <a:close/>
              </a:path>
              <a:path w="2288540" h="2814320">
                <a:moveTo>
                  <a:pt x="1010158" y="1972945"/>
                </a:moveTo>
                <a:lnTo>
                  <a:pt x="1001903" y="1963166"/>
                </a:lnTo>
                <a:lnTo>
                  <a:pt x="992251" y="1971421"/>
                </a:lnTo>
                <a:lnTo>
                  <a:pt x="1000379" y="1981073"/>
                </a:lnTo>
                <a:lnTo>
                  <a:pt x="1010158" y="1972945"/>
                </a:lnTo>
                <a:close/>
              </a:path>
              <a:path w="2288540" h="2814320">
                <a:moveTo>
                  <a:pt x="1029589" y="1956562"/>
                </a:moveTo>
                <a:lnTo>
                  <a:pt x="1021461" y="1946910"/>
                </a:lnTo>
                <a:lnTo>
                  <a:pt x="1011682" y="1955038"/>
                </a:lnTo>
                <a:lnTo>
                  <a:pt x="1019810" y="1964817"/>
                </a:lnTo>
                <a:lnTo>
                  <a:pt x="1029589" y="1956562"/>
                </a:lnTo>
                <a:close/>
              </a:path>
              <a:path w="2288540" h="2814320">
                <a:moveTo>
                  <a:pt x="1049020" y="1940306"/>
                </a:moveTo>
                <a:lnTo>
                  <a:pt x="1040892" y="1930527"/>
                </a:lnTo>
                <a:lnTo>
                  <a:pt x="1031113" y="1938655"/>
                </a:lnTo>
                <a:lnTo>
                  <a:pt x="1039368" y="1948434"/>
                </a:lnTo>
                <a:lnTo>
                  <a:pt x="1049020" y="1940306"/>
                </a:lnTo>
                <a:close/>
              </a:path>
              <a:path w="2288540" h="2814320">
                <a:moveTo>
                  <a:pt x="1068451" y="1923923"/>
                </a:moveTo>
                <a:lnTo>
                  <a:pt x="1060323" y="1914271"/>
                </a:lnTo>
                <a:lnTo>
                  <a:pt x="1050544" y="1922399"/>
                </a:lnTo>
                <a:lnTo>
                  <a:pt x="1058799" y="1932051"/>
                </a:lnTo>
                <a:lnTo>
                  <a:pt x="1068451" y="1923923"/>
                </a:lnTo>
                <a:close/>
              </a:path>
              <a:path w="2288540" h="2814320">
                <a:moveTo>
                  <a:pt x="1088009" y="1907667"/>
                </a:moveTo>
                <a:lnTo>
                  <a:pt x="1079754" y="1897888"/>
                </a:lnTo>
                <a:lnTo>
                  <a:pt x="1070102" y="1906016"/>
                </a:lnTo>
                <a:lnTo>
                  <a:pt x="1078230" y="1915795"/>
                </a:lnTo>
                <a:lnTo>
                  <a:pt x="1088009" y="1907667"/>
                </a:lnTo>
                <a:close/>
              </a:path>
              <a:path w="2288540" h="2814320">
                <a:moveTo>
                  <a:pt x="1107440" y="1891284"/>
                </a:moveTo>
                <a:lnTo>
                  <a:pt x="1099185" y="1881505"/>
                </a:lnTo>
                <a:lnTo>
                  <a:pt x="1089533" y="1889760"/>
                </a:lnTo>
                <a:lnTo>
                  <a:pt x="1097661" y="1899412"/>
                </a:lnTo>
                <a:lnTo>
                  <a:pt x="1107440" y="1891284"/>
                </a:lnTo>
                <a:close/>
              </a:path>
              <a:path w="2288540" h="2814320">
                <a:moveTo>
                  <a:pt x="1126871" y="1874901"/>
                </a:moveTo>
                <a:lnTo>
                  <a:pt x="1118743" y="1865249"/>
                </a:lnTo>
                <a:lnTo>
                  <a:pt x="1108964" y="1873377"/>
                </a:lnTo>
                <a:lnTo>
                  <a:pt x="1117092" y="1883156"/>
                </a:lnTo>
                <a:lnTo>
                  <a:pt x="1126871" y="1874901"/>
                </a:lnTo>
                <a:close/>
              </a:path>
              <a:path w="2288540" h="2814320">
                <a:moveTo>
                  <a:pt x="1146302" y="1858645"/>
                </a:moveTo>
                <a:lnTo>
                  <a:pt x="1138174" y="1848866"/>
                </a:lnTo>
                <a:lnTo>
                  <a:pt x="1128395" y="1857121"/>
                </a:lnTo>
                <a:lnTo>
                  <a:pt x="1136650" y="1866773"/>
                </a:lnTo>
                <a:lnTo>
                  <a:pt x="1146302" y="1858645"/>
                </a:lnTo>
                <a:close/>
              </a:path>
              <a:path w="2288540" h="2814320">
                <a:moveTo>
                  <a:pt x="1165733" y="1842262"/>
                </a:moveTo>
                <a:lnTo>
                  <a:pt x="1157605" y="1832610"/>
                </a:lnTo>
                <a:lnTo>
                  <a:pt x="1147826" y="1840738"/>
                </a:lnTo>
                <a:lnTo>
                  <a:pt x="1156081" y="1850517"/>
                </a:lnTo>
                <a:lnTo>
                  <a:pt x="1165733" y="1842262"/>
                </a:lnTo>
                <a:close/>
              </a:path>
              <a:path w="2288540" h="2814320">
                <a:moveTo>
                  <a:pt x="1185291" y="1826006"/>
                </a:moveTo>
                <a:lnTo>
                  <a:pt x="1177036" y="1816227"/>
                </a:lnTo>
                <a:lnTo>
                  <a:pt x="1167384" y="1824355"/>
                </a:lnTo>
                <a:lnTo>
                  <a:pt x="1175512" y="1834134"/>
                </a:lnTo>
                <a:lnTo>
                  <a:pt x="1185291" y="1826006"/>
                </a:lnTo>
                <a:close/>
              </a:path>
              <a:path w="2288540" h="2814320">
                <a:moveTo>
                  <a:pt x="1204722" y="1809623"/>
                </a:moveTo>
                <a:lnTo>
                  <a:pt x="1196467" y="1799971"/>
                </a:lnTo>
                <a:lnTo>
                  <a:pt x="1186815" y="1808099"/>
                </a:lnTo>
                <a:lnTo>
                  <a:pt x="1194943" y="1817751"/>
                </a:lnTo>
                <a:lnTo>
                  <a:pt x="1204722" y="1809623"/>
                </a:lnTo>
                <a:close/>
              </a:path>
              <a:path w="2288540" h="2814320">
                <a:moveTo>
                  <a:pt x="1224153" y="1793379"/>
                </a:moveTo>
                <a:lnTo>
                  <a:pt x="1216025" y="1783588"/>
                </a:lnTo>
                <a:lnTo>
                  <a:pt x="1206246" y="1791716"/>
                </a:lnTo>
                <a:lnTo>
                  <a:pt x="1214374" y="1801495"/>
                </a:lnTo>
                <a:lnTo>
                  <a:pt x="1224153" y="1793379"/>
                </a:lnTo>
                <a:close/>
              </a:path>
              <a:path w="2288540" h="2814320">
                <a:moveTo>
                  <a:pt x="1243584" y="1776984"/>
                </a:moveTo>
                <a:lnTo>
                  <a:pt x="1235456" y="1767217"/>
                </a:lnTo>
                <a:lnTo>
                  <a:pt x="1225677" y="1775460"/>
                </a:lnTo>
                <a:lnTo>
                  <a:pt x="1233932" y="1785112"/>
                </a:lnTo>
                <a:lnTo>
                  <a:pt x="1243584" y="1776984"/>
                </a:lnTo>
                <a:close/>
              </a:path>
              <a:path w="2288540" h="2814320">
                <a:moveTo>
                  <a:pt x="1263015" y="1760601"/>
                </a:moveTo>
                <a:lnTo>
                  <a:pt x="1254887" y="1750949"/>
                </a:lnTo>
                <a:lnTo>
                  <a:pt x="1245108" y="1759077"/>
                </a:lnTo>
                <a:lnTo>
                  <a:pt x="1253363" y="1768856"/>
                </a:lnTo>
                <a:lnTo>
                  <a:pt x="1263015" y="1760601"/>
                </a:lnTo>
                <a:close/>
              </a:path>
              <a:path w="2288540" h="2814320">
                <a:moveTo>
                  <a:pt x="1282446" y="1744345"/>
                </a:moveTo>
                <a:lnTo>
                  <a:pt x="1274318" y="1734566"/>
                </a:lnTo>
                <a:lnTo>
                  <a:pt x="1264666" y="1742821"/>
                </a:lnTo>
                <a:lnTo>
                  <a:pt x="1272794" y="1752473"/>
                </a:lnTo>
                <a:lnTo>
                  <a:pt x="1282446" y="1744345"/>
                </a:lnTo>
                <a:close/>
              </a:path>
              <a:path w="2288540" h="2814320">
                <a:moveTo>
                  <a:pt x="1302004" y="1727962"/>
                </a:moveTo>
                <a:lnTo>
                  <a:pt x="1293749" y="1718310"/>
                </a:lnTo>
                <a:lnTo>
                  <a:pt x="1284097" y="1726438"/>
                </a:lnTo>
                <a:lnTo>
                  <a:pt x="1292225" y="1736217"/>
                </a:lnTo>
                <a:lnTo>
                  <a:pt x="1302004" y="1727962"/>
                </a:lnTo>
                <a:close/>
              </a:path>
              <a:path w="2288540" h="2814320">
                <a:moveTo>
                  <a:pt x="1321435" y="1711706"/>
                </a:moveTo>
                <a:lnTo>
                  <a:pt x="1313307" y="1701927"/>
                </a:lnTo>
                <a:lnTo>
                  <a:pt x="1303528" y="1710055"/>
                </a:lnTo>
                <a:lnTo>
                  <a:pt x="1311656" y="1719834"/>
                </a:lnTo>
                <a:lnTo>
                  <a:pt x="1321435" y="1711706"/>
                </a:lnTo>
                <a:close/>
              </a:path>
              <a:path w="2288540" h="2814320">
                <a:moveTo>
                  <a:pt x="1340866" y="1695323"/>
                </a:moveTo>
                <a:lnTo>
                  <a:pt x="1332738" y="1685671"/>
                </a:lnTo>
                <a:lnTo>
                  <a:pt x="1322959" y="1693799"/>
                </a:lnTo>
                <a:lnTo>
                  <a:pt x="1331087" y="1703451"/>
                </a:lnTo>
                <a:lnTo>
                  <a:pt x="1340866" y="1695323"/>
                </a:lnTo>
                <a:close/>
              </a:path>
              <a:path w="2288540" h="2814320">
                <a:moveTo>
                  <a:pt x="1360297" y="1679067"/>
                </a:moveTo>
                <a:lnTo>
                  <a:pt x="1352169" y="1669288"/>
                </a:lnTo>
                <a:lnTo>
                  <a:pt x="1342390" y="1677416"/>
                </a:lnTo>
                <a:lnTo>
                  <a:pt x="1350645" y="1687195"/>
                </a:lnTo>
                <a:lnTo>
                  <a:pt x="1360297" y="1679067"/>
                </a:lnTo>
                <a:close/>
              </a:path>
              <a:path w="2288540" h="2814320">
                <a:moveTo>
                  <a:pt x="1379728" y="1662684"/>
                </a:moveTo>
                <a:lnTo>
                  <a:pt x="1371600" y="1652905"/>
                </a:lnTo>
                <a:lnTo>
                  <a:pt x="1361948" y="1661160"/>
                </a:lnTo>
                <a:lnTo>
                  <a:pt x="1370076" y="1670812"/>
                </a:lnTo>
                <a:lnTo>
                  <a:pt x="1379728" y="1662684"/>
                </a:lnTo>
                <a:close/>
              </a:path>
              <a:path w="2288540" h="2814320">
                <a:moveTo>
                  <a:pt x="1399286" y="1646301"/>
                </a:moveTo>
                <a:lnTo>
                  <a:pt x="1391031" y="1636649"/>
                </a:lnTo>
                <a:lnTo>
                  <a:pt x="1381379" y="1644777"/>
                </a:lnTo>
                <a:lnTo>
                  <a:pt x="1389507" y="1654556"/>
                </a:lnTo>
                <a:lnTo>
                  <a:pt x="1399286" y="1646301"/>
                </a:lnTo>
                <a:close/>
              </a:path>
              <a:path w="2288540" h="2814320">
                <a:moveTo>
                  <a:pt x="1418717" y="1630045"/>
                </a:moveTo>
                <a:lnTo>
                  <a:pt x="1410589" y="1620266"/>
                </a:lnTo>
                <a:lnTo>
                  <a:pt x="1400810" y="1628521"/>
                </a:lnTo>
                <a:lnTo>
                  <a:pt x="1408938" y="1638173"/>
                </a:lnTo>
                <a:lnTo>
                  <a:pt x="1418717" y="1630045"/>
                </a:lnTo>
                <a:close/>
              </a:path>
              <a:path w="2288540" h="2814320">
                <a:moveTo>
                  <a:pt x="1438148" y="1613662"/>
                </a:moveTo>
                <a:lnTo>
                  <a:pt x="1430020" y="1604010"/>
                </a:lnTo>
                <a:lnTo>
                  <a:pt x="1420241" y="1612138"/>
                </a:lnTo>
                <a:lnTo>
                  <a:pt x="1428369" y="1621917"/>
                </a:lnTo>
                <a:lnTo>
                  <a:pt x="1438148" y="1613662"/>
                </a:lnTo>
                <a:close/>
              </a:path>
              <a:path w="2288540" h="2814320">
                <a:moveTo>
                  <a:pt x="1457579" y="1597406"/>
                </a:moveTo>
                <a:lnTo>
                  <a:pt x="1449451" y="1587627"/>
                </a:lnTo>
                <a:lnTo>
                  <a:pt x="1439672" y="1595755"/>
                </a:lnTo>
                <a:lnTo>
                  <a:pt x="1447927" y="1605534"/>
                </a:lnTo>
                <a:lnTo>
                  <a:pt x="1457579" y="1597406"/>
                </a:lnTo>
                <a:close/>
              </a:path>
              <a:path w="2288540" h="2814320">
                <a:moveTo>
                  <a:pt x="1477010" y="1581023"/>
                </a:moveTo>
                <a:lnTo>
                  <a:pt x="1468882" y="1571371"/>
                </a:lnTo>
                <a:lnTo>
                  <a:pt x="1459230" y="1579499"/>
                </a:lnTo>
                <a:lnTo>
                  <a:pt x="1467358" y="1589151"/>
                </a:lnTo>
                <a:lnTo>
                  <a:pt x="1477010" y="1581023"/>
                </a:lnTo>
                <a:close/>
              </a:path>
              <a:path w="2288540" h="2814320">
                <a:moveTo>
                  <a:pt x="1496568" y="1564767"/>
                </a:moveTo>
                <a:lnTo>
                  <a:pt x="1488313" y="1554988"/>
                </a:lnTo>
                <a:lnTo>
                  <a:pt x="1478661" y="1563116"/>
                </a:lnTo>
                <a:lnTo>
                  <a:pt x="1486789" y="1572895"/>
                </a:lnTo>
                <a:lnTo>
                  <a:pt x="1496568" y="1564767"/>
                </a:lnTo>
                <a:close/>
              </a:path>
              <a:path w="2288540" h="2814320">
                <a:moveTo>
                  <a:pt x="1515999" y="1548384"/>
                </a:moveTo>
                <a:lnTo>
                  <a:pt x="1507871" y="1538605"/>
                </a:lnTo>
                <a:lnTo>
                  <a:pt x="1498092" y="1546860"/>
                </a:lnTo>
                <a:lnTo>
                  <a:pt x="1506220" y="1556512"/>
                </a:lnTo>
                <a:lnTo>
                  <a:pt x="1515999" y="1548384"/>
                </a:lnTo>
                <a:close/>
              </a:path>
              <a:path w="2288540" h="2814320">
                <a:moveTo>
                  <a:pt x="1535430" y="1532001"/>
                </a:moveTo>
                <a:lnTo>
                  <a:pt x="1527302" y="1522349"/>
                </a:lnTo>
                <a:lnTo>
                  <a:pt x="1517523" y="1530477"/>
                </a:lnTo>
                <a:lnTo>
                  <a:pt x="1525651" y="1540256"/>
                </a:lnTo>
                <a:lnTo>
                  <a:pt x="1535430" y="1532001"/>
                </a:lnTo>
                <a:close/>
              </a:path>
              <a:path w="2288540" h="2814320">
                <a:moveTo>
                  <a:pt x="1554861" y="1515745"/>
                </a:moveTo>
                <a:lnTo>
                  <a:pt x="1546733" y="1505966"/>
                </a:lnTo>
                <a:lnTo>
                  <a:pt x="1536954" y="1514221"/>
                </a:lnTo>
                <a:lnTo>
                  <a:pt x="1545209" y="1523873"/>
                </a:lnTo>
                <a:lnTo>
                  <a:pt x="1554861" y="1515745"/>
                </a:lnTo>
                <a:close/>
              </a:path>
              <a:path w="2288540" h="2814320">
                <a:moveTo>
                  <a:pt x="1574292" y="1499362"/>
                </a:moveTo>
                <a:lnTo>
                  <a:pt x="1566164" y="1489710"/>
                </a:lnTo>
                <a:lnTo>
                  <a:pt x="1556512" y="1497838"/>
                </a:lnTo>
                <a:lnTo>
                  <a:pt x="1564640" y="1507617"/>
                </a:lnTo>
                <a:lnTo>
                  <a:pt x="1574292" y="1499362"/>
                </a:lnTo>
                <a:close/>
              </a:path>
              <a:path w="2288540" h="2814320">
                <a:moveTo>
                  <a:pt x="1593850" y="1483106"/>
                </a:moveTo>
                <a:lnTo>
                  <a:pt x="1585595" y="1473327"/>
                </a:lnTo>
                <a:lnTo>
                  <a:pt x="1575943" y="1481455"/>
                </a:lnTo>
                <a:lnTo>
                  <a:pt x="1584071" y="1491234"/>
                </a:lnTo>
                <a:lnTo>
                  <a:pt x="1593850" y="1483106"/>
                </a:lnTo>
                <a:close/>
              </a:path>
              <a:path w="2288540" h="2814320">
                <a:moveTo>
                  <a:pt x="1613281" y="1466723"/>
                </a:moveTo>
                <a:lnTo>
                  <a:pt x="1605153" y="1457071"/>
                </a:lnTo>
                <a:lnTo>
                  <a:pt x="1595374" y="1465199"/>
                </a:lnTo>
                <a:lnTo>
                  <a:pt x="1603502" y="1474851"/>
                </a:lnTo>
                <a:lnTo>
                  <a:pt x="1613281" y="1466723"/>
                </a:lnTo>
                <a:close/>
              </a:path>
              <a:path w="2288540" h="2814320">
                <a:moveTo>
                  <a:pt x="1632712" y="1450467"/>
                </a:moveTo>
                <a:lnTo>
                  <a:pt x="1624584" y="1440688"/>
                </a:lnTo>
                <a:lnTo>
                  <a:pt x="1614805" y="1448816"/>
                </a:lnTo>
                <a:lnTo>
                  <a:pt x="1622933" y="1458595"/>
                </a:lnTo>
                <a:lnTo>
                  <a:pt x="1632712" y="1450467"/>
                </a:lnTo>
                <a:close/>
              </a:path>
              <a:path w="2288540" h="2814320">
                <a:moveTo>
                  <a:pt x="1652143" y="1434084"/>
                </a:moveTo>
                <a:lnTo>
                  <a:pt x="1644015" y="1424305"/>
                </a:lnTo>
                <a:lnTo>
                  <a:pt x="1634236" y="1432560"/>
                </a:lnTo>
                <a:lnTo>
                  <a:pt x="1642491" y="1442212"/>
                </a:lnTo>
                <a:lnTo>
                  <a:pt x="1652143" y="1434084"/>
                </a:lnTo>
                <a:close/>
              </a:path>
              <a:path w="2288540" h="2814320">
                <a:moveTo>
                  <a:pt x="1671574" y="1417701"/>
                </a:moveTo>
                <a:lnTo>
                  <a:pt x="1663446" y="1408049"/>
                </a:lnTo>
                <a:lnTo>
                  <a:pt x="1653794" y="1416177"/>
                </a:lnTo>
                <a:lnTo>
                  <a:pt x="1661922" y="1425956"/>
                </a:lnTo>
                <a:lnTo>
                  <a:pt x="1671574" y="1417701"/>
                </a:lnTo>
                <a:close/>
              </a:path>
              <a:path w="2288540" h="2814320">
                <a:moveTo>
                  <a:pt x="1691132" y="1401445"/>
                </a:moveTo>
                <a:lnTo>
                  <a:pt x="1682877" y="1391666"/>
                </a:lnTo>
                <a:lnTo>
                  <a:pt x="1673225" y="1399921"/>
                </a:lnTo>
                <a:lnTo>
                  <a:pt x="1681353" y="1409573"/>
                </a:lnTo>
                <a:lnTo>
                  <a:pt x="1691132" y="1401445"/>
                </a:lnTo>
                <a:close/>
              </a:path>
              <a:path w="2288540" h="2814320">
                <a:moveTo>
                  <a:pt x="1710563" y="1385062"/>
                </a:moveTo>
                <a:lnTo>
                  <a:pt x="1702435" y="1375410"/>
                </a:lnTo>
                <a:lnTo>
                  <a:pt x="1692656" y="1383538"/>
                </a:lnTo>
                <a:lnTo>
                  <a:pt x="1700784" y="1393317"/>
                </a:lnTo>
                <a:lnTo>
                  <a:pt x="1710563" y="1385062"/>
                </a:lnTo>
                <a:close/>
              </a:path>
              <a:path w="2288540" h="2814320">
                <a:moveTo>
                  <a:pt x="1729994" y="1368806"/>
                </a:moveTo>
                <a:lnTo>
                  <a:pt x="1721866" y="1359027"/>
                </a:lnTo>
                <a:lnTo>
                  <a:pt x="1712087" y="1367155"/>
                </a:lnTo>
                <a:lnTo>
                  <a:pt x="1720215" y="1376934"/>
                </a:lnTo>
                <a:lnTo>
                  <a:pt x="1729994" y="1368806"/>
                </a:lnTo>
                <a:close/>
              </a:path>
              <a:path w="2288540" h="2814320">
                <a:moveTo>
                  <a:pt x="1749425" y="1352423"/>
                </a:moveTo>
                <a:lnTo>
                  <a:pt x="1741297" y="1342771"/>
                </a:lnTo>
                <a:lnTo>
                  <a:pt x="1731518" y="1350899"/>
                </a:lnTo>
                <a:lnTo>
                  <a:pt x="1739773" y="1360551"/>
                </a:lnTo>
                <a:lnTo>
                  <a:pt x="1749425" y="1352423"/>
                </a:lnTo>
                <a:close/>
              </a:path>
              <a:path w="2288540" h="2814320">
                <a:moveTo>
                  <a:pt x="1768856" y="1336167"/>
                </a:moveTo>
                <a:lnTo>
                  <a:pt x="1760728" y="1326388"/>
                </a:lnTo>
                <a:lnTo>
                  <a:pt x="1751076" y="1334516"/>
                </a:lnTo>
                <a:lnTo>
                  <a:pt x="1759204" y="1344295"/>
                </a:lnTo>
                <a:lnTo>
                  <a:pt x="1768856" y="1336167"/>
                </a:lnTo>
                <a:close/>
              </a:path>
              <a:path w="2288540" h="2814320">
                <a:moveTo>
                  <a:pt x="1788414" y="1319784"/>
                </a:moveTo>
                <a:lnTo>
                  <a:pt x="1780159" y="1310005"/>
                </a:lnTo>
                <a:lnTo>
                  <a:pt x="1770507" y="1318260"/>
                </a:lnTo>
                <a:lnTo>
                  <a:pt x="1778635" y="1327912"/>
                </a:lnTo>
                <a:lnTo>
                  <a:pt x="1788414" y="1319784"/>
                </a:lnTo>
                <a:close/>
              </a:path>
              <a:path w="2288540" h="2814320">
                <a:moveTo>
                  <a:pt x="1807845" y="1303401"/>
                </a:moveTo>
                <a:lnTo>
                  <a:pt x="1799717" y="1293749"/>
                </a:lnTo>
                <a:lnTo>
                  <a:pt x="1789938" y="1301877"/>
                </a:lnTo>
                <a:lnTo>
                  <a:pt x="1798066" y="1311656"/>
                </a:lnTo>
                <a:lnTo>
                  <a:pt x="1807845" y="1303401"/>
                </a:lnTo>
                <a:close/>
              </a:path>
              <a:path w="2288540" h="2814320">
                <a:moveTo>
                  <a:pt x="1827276" y="1287145"/>
                </a:moveTo>
                <a:lnTo>
                  <a:pt x="1819148" y="1277366"/>
                </a:lnTo>
                <a:lnTo>
                  <a:pt x="1809369" y="1285621"/>
                </a:lnTo>
                <a:lnTo>
                  <a:pt x="1817497" y="1295273"/>
                </a:lnTo>
                <a:lnTo>
                  <a:pt x="1827276" y="1287145"/>
                </a:lnTo>
                <a:close/>
              </a:path>
              <a:path w="2288540" h="2814320">
                <a:moveTo>
                  <a:pt x="1846707" y="1270762"/>
                </a:moveTo>
                <a:lnTo>
                  <a:pt x="1838579" y="1261110"/>
                </a:lnTo>
                <a:lnTo>
                  <a:pt x="1828800" y="1269238"/>
                </a:lnTo>
                <a:lnTo>
                  <a:pt x="1837055" y="1279017"/>
                </a:lnTo>
                <a:lnTo>
                  <a:pt x="1846707" y="1270762"/>
                </a:lnTo>
                <a:close/>
              </a:path>
              <a:path w="2288540" h="2814320">
                <a:moveTo>
                  <a:pt x="1866138" y="1254506"/>
                </a:moveTo>
                <a:lnTo>
                  <a:pt x="1858010" y="1244727"/>
                </a:lnTo>
                <a:lnTo>
                  <a:pt x="1848358" y="1252855"/>
                </a:lnTo>
                <a:lnTo>
                  <a:pt x="1856486" y="1262634"/>
                </a:lnTo>
                <a:lnTo>
                  <a:pt x="1866138" y="1254506"/>
                </a:lnTo>
                <a:close/>
              </a:path>
              <a:path w="2288540" h="2814320">
                <a:moveTo>
                  <a:pt x="1885696" y="1238123"/>
                </a:moveTo>
                <a:lnTo>
                  <a:pt x="1877441" y="1228471"/>
                </a:lnTo>
                <a:lnTo>
                  <a:pt x="1867789" y="1236599"/>
                </a:lnTo>
                <a:lnTo>
                  <a:pt x="1875917" y="1246251"/>
                </a:lnTo>
                <a:lnTo>
                  <a:pt x="1885696" y="1238123"/>
                </a:lnTo>
                <a:close/>
              </a:path>
              <a:path w="2288540" h="2814320">
                <a:moveTo>
                  <a:pt x="1905127" y="1221867"/>
                </a:moveTo>
                <a:lnTo>
                  <a:pt x="1896999" y="1212088"/>
                </a:lnTo>
                <a:lnTo>
                  <a:pt x="1887220" y="1220216"/>
                </a:lnTo>
                <a:lnTo>
                  <a:pt x="1895348" y="1229995"/>
                </a:lnTo>
                <a:lnTo>
                  <a:pt x="1905127" y="1221867"/>
                </a:lnTo>
                <a:close/>
              </a:path>
              <a:path w="2288540" h="2814320">
                <a:moveTo>
                  <a:pt x="1924558" y="1205484"/>
                </a:moveTo>
                <a:lnTo>
                  <a:pt x="1916430" y="1195705"/>
                </a:lnTo>
                <a:lnTo>
                  <a:pt x="1906651" y="1203960"/>
                </a:lnTo>
                <a:lnTo>
                  <a:pt x="1914779" y="1213612"/>
                </a:lnTo>
                <a:lnTo>
                  <a:pt x="1924558" y="1205484"/>
                </a:lnTo>
                <a:close/>
              </a:path>
              <a:path w="2288540" h="2814320">
                <a:moveTo>
                  <a:pt x="1943989" y="1189101"/>
                </a:moveTo>
                <a:lnTo>
                  <a:pt x="1935861" y="1179449"/>
                </a:lnTo>
                <a:lnTo>
                  <a:pt x="1926082" y="1187577"/>
                </a:lnTo>
                <a:lnTo>
                  <a:pt x="1934337" y="1197356"/>
                </a:lnTo>
                <a:lnTo>
                  <a:pt x="1943989" y="1189101"/>
                </a:lnTo>
                <a:close/>
              </a:path>
              <a:path w="2288540" h="2814320">
                <a:moveTo>
                  <a:pt x="1963420" y="1172845"/>
                </a:moveTo>
                <a:lnTo>
                  <a:pt x="1955292" y="1163066"/>
                </a:lnTo>
                <a:lnTo>
                  <a:pt x="1945640" y="1171321"/>
                </a:lnTo>
                <a:lnTo>
                  <a:pt x="1953768" y="1180973"/>
                </a:lnTo>
                <a:lnTo>
                  <a:pt x="1963420" y="1172845"/>
                </a:lnTo>
                <a:close/>
              </a:path>
              <a:path w="2288540" h="2814320">
                <a:moveTo>
                  <a:pt x="1982978" y="1156462"/>
                </a:moveTo>
                <a:lnTo>
                  <a:pt x="1974723" y="1146810"/>
                </a:lnTo>
                <a:lnTo>
                  <a:pt x="1965071" y="1154938"/>
                </a:lnTo>
                <a:lnTo>
                  <a:pt x="1973199" y="1164717"/>
                </a:lnTo>
                <a:lnTo>
                  <a:pt x="1982978" y="1156462"/>
                </a:lnTo>
                <a:close/>
              </a:path>
              <a:path w="2288540" h="2814320">
                <a:moveTo>
                  <a:pt x="2002409" y="1140206"/>
                </a:moveTo>
                <a:lnTo>
                  <a:pt x="1994154" y="1130427"/>
                </a:lnTo>
                <a:lnTo>
                  <a:pt x="1984502" y="1138555"/>
                </a:lnTo>
                <a:lnTo>
                  <a:pt x="1992630" y="1148334"/>
                </a:lnTo>
                <a:lnTo>
                  <a:pt x="2002409" y="1140206"/>
                </a:lnTo>
                <a:close/>
              </a:path>
              <a:path w="2288540" h="2814320">
                <a:moveTo>
                  <a:pt x="2021840" y="1123823"/>
                </a:moveTo>
                <a:lnTo>
                  <a:pt x="2013712" y="1114171"/>
                </a:lnTo>
                <a:lnTo>
                  <a:pt x="2003933" y="1122299"/>
                </a:lnTo>
                <a:lnTo>
                  <a:pt x="2012061" y="1131951"/>
                </a:lnTo>
                <a:lnTo>
                  <a:pt x="2021840" y="1123823"/>
                </a:lnTo>
                <a:close/>
              </a:path>
              <a:path w="2288540" h="2814320">
                <a:moveTo>
                  <a:pt x="2041271" y="1107567"/>
                </a:moveTo>
                <a:lnTo>
                  <a:pt x="2033143" y="1097788"/>
                </a:lnTo>
                <a:lnTo>
                  <a:pt x="2023364" y="1105916"/>
                </a:lnTo>
                <a:lnTo>
                  <a:pt x="2031619" y="1115695"/>
                </a:lnTo>
                <a:lnTo>
                  <a:pt x="2041271" y="1107567"/>
                </a:lnTo>
                <a:close/>
              </a:path>
              <a:path w="2288540" h="2814320">
                <a:moveTo>
                  <a:pt x="2060702" y="1091184"/>
                </a:moveTo>
                <a:lnTo>
                  <a:pt x="2052574" y="1081405"/>
                </a:lnTo>
                <a:lnTo>
                  <a:pt x="2042795" y="1089660"/>
                </a:lnTo>
                <a:lnTo>
                  <a:pt x="2051050" y="1099312"/>
                </a:lnTo>
                <a:lnTo>
                  <a:pt x="2060702" y="1091184"/>
                </a:lnTo>
                <a:close/>
              </a:path>
              <a:path w="2288540" h="2814320">
                <a:moveTo>
                  <a:pt x="2080260" y="1074801"/>
                </a:moveTo>
                <a:lnTo>
                  <a:pt x="2072005" y="1065149"/>
                </a:lnTo>
                <a:lnTo>
                  <a:pt x="2062353" y="1073277"/>
                </a:lnTo>
                <a:lnTo>
                  <a:pt x="2070481" y="1083056"/>
                </a:lnTo>
                <a:lnTo>
                  <a:pt x="2080260" y="1074801"/>
                </a:lnTo>
                <a:close/>
              </a:path>
              <a:path w="2288540" h="2814320">
                <a:moveTo>
                  <a:pt x="2099691" y="1058545"/>
                </a:moveTo>
                <a:lnTo>
                  <a:pt x="2091436" y="1048766"/>
                </a:lnTo>
                <a:lnTo>
                  <a:pt x="2081784" y="1057021"/>
                </a:lnTo>
                <a:lnTo>
                  <a:pt x="2089912" y="1066673"/>
                </a:lnTo>
                <a:lnTo>
                  <a:pt x="2099691" y="1058545"/>
                </a:lnTo>
                <a:close/>
              </a:path>
              <a:path w="2288540" h="2814320">
                <a:moveTo>
                  <a:pt x="2119122" y="1042162"/>
                </a:moveTo>
                <a:lnTo>
                  <a:pt x="2110994" y="1032510"/>
                </a:lnTo>
                <a:lnTo>
                  <a:pt x="2101215" y="1040638"/>
                </a:lnTo>
                <a:lnTo>
                  <a:pt x="2109343" y="1050417"/>
                </a:lnTo>
                <a:lnTo>
                  <a:pt x="2119122" y="1042162"/>
                </a:lnTo>
                <a:close/>
              </a:path>
              <a:path w="2288540" h="2814320">
                <a:moveTo>
                  <a:pt x="2128012" y="57531"/>
                </a:moveTo>
                <a:lnTo>
                  <a:pt x="2122297" y="46228"/>
                </a:lnTo>
                <a:lnTo>
                  <a:pt x="2110994" y="51943"/>
                </a:lnTo>
                <a:lnTo>
                  <a:pt x="2116582" y="63246"/>
                </a:lnTo>
                <a:lnTo>
                  <a:pt x="2128012" y="57531"/>
                </a:lnTo>
                <a:close/>
              </a:path>
              <a:path w="2288540" h="2814320">
                <a:moveTo>
                  <a:pt x="2138553" y="1025906"/>
                </a:moveTo>
                <a:lnTo>
                  <a:pt x="2130425" y="1016127"/>
                </a:lnTo>
                <a:lnTo>
                  <a:pt x="2120646" y="1024255"/>
                </a:lnTo>
                <a:lnTo>
                  <a:pt x="2128901" y="1034034"/>
                </a:lnTo>
                <a:lnTo>
                  <a:pt x="2138553" y="1025906"/>
                </a:lnTo>
                <a:close/>
              </a:path>
              <a:path w="2288540" h="2814320">
                <a:moveTo>
                  <a:pt x="2139442" y="80264"/>
                </a:moveTo>
                <a:lnTo>
                  <a:pt x="2133727" y="68834"/>
                </a:lnTo>
                <a:lnTo>
                  <a:pt x="2122297" y="74549"/>
                </a:lnTo>
                <a:lnTo>
                  <a:pt x="2128012" y="85979"/>
                </a:lnTo>
                <a:lnTo>
                  <a:pt x="2139442" y="80264"/>
                </a:lnTo>
                <a:close/>
              </a:path>
              <a:path w="2288540" h="2814320">
                <a:moveTo>
                  <a:pt x="2150745" y="103009"/>
                </a:moveTo>
                <a:lnTo>
                  <a:pt x="2145157" y="91567"/>
                </a:lnTo>
                <a:lnTo>
                  <a:pt x="2133727" y="97282"/>
                </a:lnTo>
                <a:lnTo>
                  <a:pt x="2139442" y="108597"/>
                </a:lnTo>
                <a:lnTo>
                  <a:pt x="2150745" y="103009"/>
                </a:lnTo>
                <a:close/>
              </a:path>
              <a:path w="2288540" h="2814320">
                <a:moveTo>
                  <a:pt x="2157984" y="1009523"/>
                </a:moveTo>
                <a:lnTo>
                  <a:pt x="2149856" y="999871"/>
                </a:lnTo>
                <a:lnTo>
                  <a:pt x="2140077" y="1007999"/>
                </a:lnTo>
                <a:lnTo>
                  <a:pt x="2148332" y="1017651"/>
                </a:lnTo>
                <a:lnTo>
                  <a:pt x="2157984" y="1009523"/>
                </a:lnTo>
                <a:close/>
              </a:path>
              <a:path w="2288540" h="2814320">
                <a:moveTo>
                  <a:pt x="2162175" y="125603"/>
                </a:moveTo>
                <a:lnTo>
                  <a:pt x="2156460" y="114300"/>
                </a:lnTo>
                <a:lnTo>
                  <a:pt x="2145157" y="120015"/>
                </a:lnTo>
                <a:lnTo>
                  <a:pt x="2150872" y="131318"/>
                </a:lnTo>
                <a:lnTo>
                  <a:pt x="2162175" y="125603"/>
                </a:lnTo>
                <a:close/>
              </a:path>
              <a:path w="2288540" h="2814320">
                <a:moveTo>
                  <a:pt x="2173605" y="148336"/>
                </a:moveTo>
                <a:lnTo>
                  <a:pt x="2167890" y="137045"/>
                </a:lnTo>
                <a:lnTo>
                  <a:pt x="2156587" y="142633"/>
                </a:lnTo>
                <a:lnTo>
                  <a:pt x="2162302" y="154051"/>
                </a:lnTo>
                <a:lnTo>
                  <a:pt x="2173605" y="148336"/>
                </a:lnTo>
                <a:close/>
              </a:path>
              <a:path w="2288540" h="2814320">
                <a:moveTo>
                  <a:pt x="2177542" y="993267"/>
                </a:moveTo>
                <a:lnTo>
                  <a:pt x="2169287" y="983488"/>
                </a:lnTo>
                <a:lnTo>
                  <a:pt x="2159635" y="991616"/>
                </a:lnTo>
                <a:lnTo>
                  <a:pt x="2167763" y="1001395"/>
                </a:lnTo>
                <a:lnTo>
                  <a:pt x="2177542" y="993267"/>
                </a:lnTo>
                <a:close/>
              </a:path>
              <a:path w="2288540" h="2814320">
                <a:moveTo>
                  <a:pt x="2178812" y="59817"/>
                </a:moveTo>
                <a:lnTo>
                  <a:pt x="2177923" y="55880"/>
                </a:lnTo>
                <a:lnTo>
                  <a:pt x="2128088" y="23495"/>
                </a:lnTo>
                <a:lnTo>
                  <a:pt x="2107463" y="10096"/>
                </a:lnTo>
                <a:lnTo>
                  <a:pt x="2107463" y="25222"/>
                </a:lnTo>
                <a:lnTo>
                  <a:pt x="2102891" y="27533"/>
                </a:lnTo>
                <a:lnTo>
                  <a:pt x="2103208" y="22453"/>
                </a:lnTo>
                <a:lnTo>
                  <a:pt x="2107463" y="25222"/>
                </a:lnTo>
                <a:lnTo>
                  <a:pt x="2107463" y="10096"/>
                </a:lnTo>
                <a:lnTo>
                  <a:pt x="2104834" y="8382"/>
                </a:lnTo>
                <a:lnTo>
                  <a:pt x="2091944" y="0"/>
                </a:lnTo>
                <a:lnTo>
                  <a:pt x="2085721" y="98945"/>
                </a:lnTo>
                <a:lnTo>
                  <a:pt x="2085594" y="102362"/>
                </a:lnTo>
                <a:lnTo>
                  <a:pt x="2088261" y="105422"/>
                </a:lnTo>
                <a:lnTo>
                  <a:pt x="2091690" y="105664"/>
                </a:lnTo>
                <a:lnTo>
                  <a:pt x="2095246" y="105791"/>
                </a:lnTo>
                <a:lnTo>
                  <a:pt x="2098167" y="103124"/>
                </a:lnTo>
                <a:lnTo>
                  <a:pt x="2098560" y="97282"/>
                </a:lnTo>
                <a:lnTo>
                  <a:pt x="2102434" y="34912"/>
                </a:lnTo>
                <a:lnTo>
                  <a:pt x="2105279" y="40513"/>
                </a:lnTo>
                <a:lnTo>
                  <a:pt x="2116582" y="34798"/>
                </a:lnTo>
                <a:lnTo>
                  <a:pt x="2113826" y="29362"/>
                </a:lnTo>
                <a:lnTo>
                  <a:pt x="2168017" y="64643"/>
                </a:lnTo>
                <a:lnTo>
                  <a:pt x="2171065" y="66548"/>
                </a:lnTo>
                <a:lnTo>
                  <a:pt x="2175002" y="65786"/>
                </a:lnTo>
                <a:lnTo>
                  <a:pt x="2176907" y="62865"/>
                </a:lnTo>
                <a:lnTo>
                  <a:pt x="2178812" y="59817"/>
                </a:lnTo>
                <a:close/>
              </a:path>
              <a:path w="2288540" h="2814320">
                <a:moveTo>
                  <a:pt x="2185035" y="171069"/>
                </a:moveTo>
                <a:lnTo>
                  <a:pt x="2179320" y="159639"/>
                </a:lnTo>
                <a:lnTo>
                  <a:pt x="2168017" y="165354"/>
                </a:lnTo>
                <a:lnTo>
                  <a:pt x="2173732" y="176784"/>
                </a:lnTo>
                <a:lnTo>
                  <a:pt x="2185035" y="171069"/>
                </a:lnTo>
                <a:close/>
              </a:path>
              <a:path w="2288540" h="2814320">
                <a:moveTo>
                  <a:pt x="2196465" y="193675"/>
                </a:moveTo>
                <a:lnTo>
                  <a:pt x="2190750" y="182372"/>
                </a:lnTo>
                <a:lnTo>
                  <a:pt x="2179447" y="188087"/>
                </a:lnTo>
                <a:lnTo>
                  <a:pt x="2185035" y="199390"/>
                </a:lnTo>
                <a:lnTo>
                  <a:pt x="2196465" y="193675"/>
                </a:lnTo>
                <a:close/>
              </a:path>
              <a:path w="2288540" h="2814320">
                <a:moveTo>
                  <a:pt x="2196973" y="976884"/>
                </a:moveTo>
                <a:lnTo>
                  <a:pt x="2188718" y="967105"/>
                </a:lnTo>
                <a:lnTo>
                  <a:pt x="2179066" y="975360"/>
                </a:lnTo>
                <a:lnTo>
                  <a:pt x="2187194" y="985012"/>
                </a:lnTo>
                <a:lnTo>
                  <a:pt x="2196973" y="976884"/>
                </a:lnTo>
                <a:close/>
              </a:path>
              <a:path w="2288540" h="2814320">
                <a:moveTo>
                  <a:pt x="2207895" y="216408"/>
                </a:moveTo>
                <a:lnTo>
                  <a:pt x="2202180" y="205105"/>
                </a:lnTo>
                <a:lnTo>
                  <a:pt x="2190750" y="210820"/>
                </a:lnTo>
                <a:lnTo>
                  <a:pt x="2196465" y="222123"/>
                </a:lnTo>
                <a:lnTo>
                  <a:pt x="2207895" y="216408"/>
                </a:lnTo>
                <a:close/>
              </a:path>
              <a:path w="2288540" h="2814320">
                <a:moveTo>
                  <a:pt x="2219198" y="239141"/>
                </a:moveTo>
                <a:lnTo>
                  <a:pt x="2213610" y="227711"/>
                </a:lnTo>
                <a:lnTo>
                  <a:pt x="2202180" y="233426"/>
                </a:lnTo>
                <a:lnTo>
                  <a:pt x="2207895" y="244856"/>
                </a:lnTo>
                <a:lnTo>
                  <a:pt x="2219198" y="239141"/>
                </a:lnTo>
                <a:close/>
              </a:path>
              <a:path w="2288540" h="2814320">
                <a:moveTo>
                  <a:pt x="2230628" y="261747"/>
                </a:moveTo>
                <a:lnTo>
                  <a:pt x="2224913" y="250444"/>
                </a:lnTo>
                <a:lnTo>
                  <a:pt x="2213610" y="256159"/>
                </a:lnTo>
                <a:lnTo>
                  <a:pt x="2219325" y="267462"/>
                </a:lnTo>
                <a:lnTo>
                  <a:pt x="2230628" y="261747"/>
                </a:lnTo>
                <a:close/>
              </a:path>
              <a:path w="2288540" h="2814320">
                <a:moveTo>
                  <a:pt x="2241550" y="924687"/>
                </a:moveTo>
                <a:lnTo>
                  <a:pt x="2228850" y="924560"/>
                </a:lnTo>
                <a:lnTo>
                  <a:pt x="2228850" y="936980"/>
                </a:lnTo>
                <a:lnTo>
                  <a:pt x="2216785" y="939063"/>
                </a:lnTo>
                <a:lnTo>
                  <a:pt x="2216785" y="951953"/>
                </a:lnTo>
                <a:lnTo>
                  <a:pt x="2214511" y="958265"/>
                </a:lnTo>
                <a:lnTo>
                  <a:pt x="2210155" y="953096"/>
                </a:lnTo>
                <a:lnTo>
                  <a:pt x="2216785" y="951953"/>
                </a:lnTo>
                <a:lnTo>
                  <a:pt x="2216785" y="939063"/>
                </a:lnTo>
                <a:lnTo>
                  <a:pt x="2138426" y="952500"/>
                </a:lnTo>
                <a:lnTo>
                  <a:pt x="2134997" y="953135"/>
                </a:lnTo>
                <a:lnTo>
                  <a:pt x="2132711" y="956437"/>
                </a:lnTo>
                <a:lnTo>
                  <a:pt x="2133219" y="959866"/>
                </a:lnTo>
                <a:lnTo>
                  <a:pt x="2133854" y="963295"/>
                </a:lnTo>
                <a:lnTo>
                  <a:pt x="2137156" y="965581"/>
                </a:lnTo>
                <a:lnTo>
                  <a:pt x="2140585" y="965073"/>
                </a:lnTo>
                <a:lnTo>
                  <a:pt x="2204377" y="954087"/>
                </a:lnTo>
                <a:lnTo>
                  <a:pt x="2198497" y="958977"/>
                </a:lnTo>
                <a:lnTo>
                  <a:pt x="2206625" y="968756"/>
                </a:lnTo>
                <a:lnTo>
                  <a:pt x="2212530" y="963764"/>
                </a:lnTo>
                <a:lnTo>
                  <a:pt x="2190623" y="1024763"/>
                </a:lnTo>
                <a:lnTo>
                  <a:pt x="2189480" y="1028065"/>
                </a:lnTo>
                <a:lnTo>
                  <a:pt x="2191258" y="1031621"/>
                </a:lnTo>
                <a:lnTo>
                  <a:pt x="2194560" y="1032891"/>
                </a:lnTo>
                <a:lnTo>
                  <a:pt x="2197862" y="1034034"/>
                </a:lnTo>
                <a:lnTo>
                  <a:pt x="2201418" y="1032256"/>
                </a:lnTo>
                <a:lnTo>
                  <a:pt x="2202688" y="1028954"/>
                </a:lnTo>
                <a:lnTo>
                  <a:pt x="2230120" y="952373"/>
                </a:lnTo>
                <a:lnTo>
                  <a:pt x="2234946" y="938911"/>
                </a:lnTo>
                <a:lnTo>
                  <a:pt x="2235504" y="937336"/>
                </a:lnTo>
                <a:lnTo>
                  <a:pt x="2241550" y="937387"/>
                </a:lnTo>
                <a:lnTo>
                  <a:pt x="2241550" y="924687"/>
                </a:lnTo>
                <a:close/>
              </a:path>
              <a:path w="2288540" h="2814320">
                <a:moveTo>
                  <a:pt x="2241677" y="899287"/>
                </a:moveTo>
                <a:lnTo>
                  <a:pt x="2228977" y="899160"/>
                </a:lnTo>
                <a:lnTo>
                  <a:pt x="2228850" y="911860"/>
                </a:lnTo>
                <a:lnTo>
                  <a:pt x="2241550" y="911987"/>
                </a:lnTo>
                <a:lnTo>
                  <a:pt x="2241677" y="899287"/>
                </a:lnTo>
                <a:close/>
              </a:path>
              <a:path w="2288540" h="2814320">
                <a:moveTo>
                  <a:pt x="2241677" y="873887"/>
                </a:moveTo>
                <a:lnTo>
                  <a:pt x="2228977" y="873760"/>
                </a:lnTo>
                <a:lnTo>
                  <a:pt x="2228977" y="886460"/>
                </a:lnTo>
                <a:lnTo>
                  <a:pt x="2241677" y="886587"/>
                </a:lnTo>
                <a:lnTo>
                  <a:pt x="2241677" y="873887"/>
                </a:lnTo>
                <a:close/>
              </a:path>
              <a:path w="2288540" h="2814320">
                <a:moveTo>
                  <a:pt x="2241804" y="848487"/>
                </a:moveTo>
                <a:lnTo>
                  <a:pt x="2229104" y="848360"/>
                </a:lnTo>
                <a:lnTo>
                  <a:pt x="2228977" y="861060"/>
                </a:lnTo>
                <a:lnTo>
                  <a:pt x="2241677" y="861187"/>
                </a:lnTo>
                <a:lnTo>
                  <a:pt x="2241804" y="848487"/>
                </a:lnTo>
                <a:close/>
              </a:path>
              <a:path w="2288540" h="2814320">
                <a:moveTo>
                  <a:pt x="2241804" y="823087"/>
                </a:moveTo>
                <a:lnTo>
                  <a:pt x="2229104" y="822960"/>
                </a:lnTo>
                <a:lnTo>
                  <a:pt x="2229104" y="835660"/>
                </a:lnTo>
                <a:lnTo>
                  <a:pt x="2241804" y="835787"/>
                </a:lnTo>
                <a:lnTo>
                  <a:pt x="2241804" y="823087"/>
                </a:lnTo>
                <a:close/>
              </a:path>
              <a:path w="2288540" h="2814320">
                <a:moveTo>
                  <a:pt x="2241931" y="797687"/>
                </a:moveTo>
                <a:lnTo>
                  <a:pt x="2229231" y="797560"/>
                </a:lnTo>
                <a:lnTo>
                  <a:pt x="2229104" y="810260"/>
                </a:lnTo>
                <a:lnTo>
                  <a:pt x="2241804" y="810387"/>
                </a:lnTo>
                <a:lnTo>
                  <a:pt x="2241931" y="797687"/>
                </a:lnTo>
                <a:close/>
              </a:path>
              <a:path w="2288540" h="2814320">
                <a:moveTo>
                  <a:pt x="2241931" y="772287"/>
                </a:moveTo>
                <a:lnTo>
                  <a:pt x="2229231" y="772160"/>
                </a:lnTo>
                <a:lnTo>
                  <a:pt x="2229231" y="784860"/>
                </a:lnTo>
                <a:lnTo>
                  <a:pt x="2241931" y="784987"/>
                </a:lnTo>
                <a:lnTo>
                  <a:pt x="2241931" y="772287"/>
                </a:lnTo>
                <a:close/>
              </a:path>
              <a:path w="2288540" h="2814320">
                <a:moveTo>
                  <a:pt x="2242058" y="746887"/>
                </a:moveTo>
                <a:lnTo>
                  <a:pt x="2229358" y="746760"/>
                </a:lnTo>
                <a:lnTo>
                  <a:pt x="2229231" y="759460"/>
                </a:lnTo>
                <a:lnTo>
                  <a:pt x="2241931" y="759587"/>
                </a:lnTo>
                <a:lnTo>
                  <a:pt x="2242058" y="746887"/>
                </a:lnTo>
                <a:close/>
              </a:path>
              <a:path w="2288540" h="2814320">
                <a:moveTo>
                  <a:pt x="2242058" y="721487"/>
                </a:moveTo>
                <a:lnTo>
                  <a:pt x="2229358" y="721360"/>
                </a:lnTo>
                <a:lnTo>
                  <a:pt x="2229358" y="734060"/>
                </a:lnTo>
                <a:lnTo>
                  <a:pt x="2242058" y="734187"/>
                </a:lnTo>
                <a:lnTo>
                  <a:pt x="2242058" y="721487"/>
                </a:lnTo>
                <a:close/>
              </a:path>
              <a:path w="2288540" h="2814320">
                <a:moveTo>
                  <a:pt x="2242058" y="284480"/>
                </a:moveTo>
                <a:lnTo>
                  <a:pt x="2236343" y="273177"/>
                </a:lnTo>
                <a:lnTo>
                  <a:pt x="2225040" y="278892"/>
                </a:lnTo>
                <a:lnTo>
                  <a:pt x="2230755" y="290195"/>
                </a:lnTo>
                <a:lnTo>
                  <a:pt x="2242058" y="284480"/>
                </a:lnTo>
                <a:close/>
              </a:path>
              <a:path w="2288540" h="2814320">
                <a:moveTo>
                  <a:pt x="2242185" y="696087"/>
                </a:moveTo>
                <a:lnTo>
                  <a:pt x="2229485" y="695960"/>
                </a:lnTo>
                <a:lnTo>
                  <a:pt x="2229358" y="708660"/>
                </a:lnTo>
                <a:lnTo>
                  <a:pt x="2242058" y="708787"/>
                </a:lnTo>
                <a:lnTo>
                  <a:pt x="2242185" y="696087"/>
                </a:lnTo>
                <a:close/>
              </a:path>
              <a:path w="2288540" h="2814320">
                <a:moveTo>
                  <a:pt x="2242185" y="670687"/>
                </a:moveTo>
                <a:lnTo>
                  <a:pt x="2229485" y="670560"/>
                </a:lnTo>
                <a:lnTo>
                  <a:pt x="2229485" y="683260"/>
                </a:lnTo>
                <a:lnTo>
                  <a:pt x="2242185" y="683387"/>
                </a:lnTo>
                <a:lnTo>
                  <a:pt x="2242185" y="670687"/>
                </a:lnTo>
                <a:close/>
              </a:path>
              <a:path w="2288540" h="2814320">
                <a:moveTo>
                  <a:pt x="2242312" y="645287"/>
                </a:moveTo>
                <a:lnTo>
                  <a:pt x="2229612" y="645160"/>
                </a:lnTo>
                <a:lnTo>
                  <a:pt x="2229485" y="657860"/>
                </a:lnTo>
                <a:lnTo>
                  <a:pt x="2242185" y="657987"/>
                </a:lnTo>
                <a:lnTo>
                  <a:pt x="2242312" y="645287"/>
                </a:lnTo>
                <a:close/>
              </a:path>
              <a:path w="2288540" h="2814320">
                <a:moveTo>
                  <a:pt x="2242312" y="619887"/>
                </a:moveTo>
                <a:lnTo>
                  <a:pt x="2229612" y="619760"/>
                </a:lnTo>
                <a:lnTo>
                  <a:pt x="2229612" y="632460"/>
                </a:lnTo>
                <a:lnTo>
                  <a:pt x="2242312" y="632587"/>
                </a:lnTo>
                <a:lnTo>
                  <a:pt x="2242312" y="619887"/>
                </a:lnTo>
                <a:close/>
              </a:path>
              <a:path w="2288540" h="2814320">
                <a:moveTo>
                  <a:pt x="2242439" y="594487"/>
                </a:moveTo>
                <a:lnTo>
                  <a:pt x="2229739" y="594360"/>
                </a:lnTo>
                <a:lnTo>
                  <a:pt x="2229612" y="607060"/>
                </a:lnTo>
                <a:lnTo>
                  <a:pt x="2242312" y="607187"/>
                </a:lnTo>
                <a:lnTo>
                  <a:pt x="2242439" y="594487"/>
                </a:lnTo>
                <a:close/>
              </a:path>
              <a:path w="2288540" h="2814320">
                <a:moveTo>
                  <a:pt x="2242439" y="569087"/>
                </a:moveTo>
                <a:lnTo>
                  <a:pt x="2229739" y="568960"/>
                </a:lnTo>
                <a:lnTo>
                  <a:pt x="2229739" y="581660"/>
                </a:lnTo>
                <a:lnTo>
                  <a:pt x="2242439" y="581787"/>
                </a:lnTo>
                <a:lnTo>
                  <a:pt x="2242439" y="569087"/>
                </a:lnTo>
                <a:close/>
              </a:path>
              <a:path w="2288540" h="2814320">
                <a:moveTo>
                  <a:pt x="2242566" y="543687"/>
                </a:moveTo>
                <a:lnTo>
                  <a:pt x="2229866" y="543560"/>
                </a:lnTo>
                <a:lnTo>
                  <a:pt x="2229739" y="556260"/>
                </a:lnTo>
                <a:lnTo>
                  <a:pt x="2242439" y="556387"/>
                </a:lnTo>
                <a:lnTo>
                  <a:pt x="2242566" y="543687"/>
                </a:lnTo>
                <a:close/>
              </a:path>
              <a:path w="2288540" h="2814320">
                <a:moveTo>
                  <a:pt x="2242566" y="518287"/>
                </a:moveTo>
                <a:lnTo>
                  <a:pt x="2229866" y="518160"/>
                </a:lnTo>
                <a:lnTo>
                  <a:pt x="2229866" y="530860"/>
                </a:lnTo>
                <a:lnTo>
                  <a:pt x="2242566" y="530987"/>
                </a:lnTo>
                <a:lnTo>
                  <a:pt x="2242566" y="518287"/>
                </a:lnTo>
                <a:close/>
              </a:path>
              <a:path w="2288540" h="2814320">
                <a:moveTo>
                  <a:pt x="2242693" y="492887"/>
                </a:moveTo>
                <a:lnTo>
                  <a:pt x="2229993" y="492760"/>
                </a:lnTo>
                <a:lnTo>
                  <a:pt x="2229866" y="505460"/>
                </a:lnTo>
                <a:lnTo>
                  <a:pt x="2242566" y="505587"/>
                </a:lnTo>
                <a:lnTo>
                  <a:pt x="2242693" y="492887"/>
                </a:lnTo>
                <a:close/>
              </a:path>
              <a:path w="2288540" h="2814320">
                <a:moveTo>
                  <a:pt x="2242693" y="467487"/>
                </a:moveTo>
                <a:lnTo>
                  <a:pt x="2229993" y="467360"/>
                </a:lnTo>
                <a:lnTo>
                  <a:pt x="2229993" y="480060"/>
                </a:lnTo>
                <a:lnTo>
                  <a:pt x="2242693" y="480187"/>
                </a:lnTo>
                <a:lnTo>
                  <a:pt x="2242693" y="467487"/>
                </a:lnTo>
                <a:close/>
              </a:path>
              <a:path w="2288540" h="2814320">
                <a:moveTo>
                  <a:pt x="2242820" y="442087"/>
                </a:moveTo>
                <a:lnTo>
                  <a:pt x="2229993" y="441960"/>
                </a:lnTo>
                <a:lnTo>
                  <a:pt x="2229993" y="454660"/>
                </a:lnTo>
                <a:lnTo>
                  <a:pt x="2242693" y="454787"/>
                </a:lnTo>
                <a:lnTo>
                  <a:pt x="2242820" y="442087"/>
                </a:lnTo>
                <a:close/>
              </a:path>
              <a:path w="2288540" h="2814320">
                <a:moveTo>
                  <a:pt x="2242820" y="416687"/>
                </a:moveTo>
                <a:lnTo>
                  <a:pt x="2230120" y="416560"/>
                </a:lnTo>
                <a:lnTo>
                  <a:pt x="2230120" y="429260"/>
                </a:lnTo>
                <a:lnTo>
                  <a:pt x="2242820" y="429387"/>
                </a:lnTo>
                <a:lnTo>
                  <a:pt x="2242820" y="416687"/>
                </a:lnTo>
                <a:close/>
              </a:path>
              <a:path w="2288540" h="2814320">
                <a:moveTo>
                  <a:pt x="2242820" y="391287"/>
                </a:moveTo>
                <a:lnTo>
                  <a:pt x="2230120" y="391160"/>
                </a:lnTo>
                <a:lnTo>
                  <a:pt x="2230120" y="403860"/>
                </a:lnTo>
                <a:lnTo>
                  <a:pt x="2242820" y="403987"/>
                </a:lnTo>
                <a:lnTo>
                  <a:pt x="2242820" y="391287"/>
                </a:lnTo>
                <a:close/>
              </a:path>
              <a:path w="2288540" h="2814320">
                <a:moveTo>
                  <a:pt x="2242947" y="365887"/>
                </a:moveTo>
                <a:lnTo>
                  <a:pt x="2230247" y="365760"/>
                </a:lnTo>
                <a:lnTo>
                  <a:pt x="2230247" y="378460"/>
                </a:lnTo>
                <a:lnTo>
                  <a:pt x="2242947" y="378587"/>
                </a:lnTo>
                <a:lnTo>
                  <a:pt x="2242947" y="365887"/>
                </a:lnTo>
                <a:close/>
              </a:path>
              <a:path w="2288540" h="2814320">
                <a:moveTo>
                  <a:pt x="2242947" y="340487"/>
                </a:moveTo>
                <a:lnTo>
                  <a:pt x="2230247" y="340360"/>
                </a:lnTo>
                <a:lnTo>
                  <a:pt x="2230247" y="353060"/>
                </a:lnTo>
                <a:lnTo>
                  <a:pt x="2242947" y="353187"/>
                </a:lnTo>
                <a:lnTo>
                  <a:pt x="2242947" y="340487"/>
                </a:lnTo>
                <a:close/>
              </a:path>
              <a:path w="2288540" h="2814320">
                <a:moveTo>
                  <a:pt x="2288286" y="376809"/>
                </a:moveTo>
                <a:lnTo>
                  <a:pt x="2245868" y="303784"/>
                </a:lnTo>
                <a:lnTo>
                  <a:pt x="2245055" y="302387"/>
                </a:lnTo>
                <a:lnTo>
                  <a:pt x="2244026" y="300609"/>
                </a:lnTo>
                <a:lnTo>
                  <a:pt x="2237790" y="289877"/>
                </a:lnTo>
                <a:lnTo>
                  <a:pt x="2237790" y="315036"/>
                </a:lnTo>
                <a:lnTo>
                  <a:pt x="2235606" y="315023"/>
                </a:lnTo>
                <a:lnTo>
                  <a:pt x="2236698" y="313156"/>
                </a:lnTo>
                <a:lnTo>
                  <a:pt x="2237790" y="315036"/>
                </a:lnTo>
                <a:lnTo>
                  <a:pt x="2237790" y="289877"/>
                </a:lnTo>
                <a:lnTo>
                  <a:pt x="2236724" y="288036"/>
                </a:lnTo>
                <a:lnTo>
                  <a:pt x="2184908" y="376555"/>
                </a:lnTo>
                <a:lnTo>
                  <a:pt x="2185924" y="380365"/>
                </a:lnTo>
                <a:lnTo>
                  <a:pt x="2188845" y="382143"/>
                </a:lnTo>
                <a:lnTo>
                  <a:pt x="2191893" y="383921"/>
                </a:lnTo>
                <a:lnTo>
                  <a:pt x="2195830" y="382905"/>
                </a:lnTo>
                <a:lnTo>
                  <a:pt x="2230259" y="324129"/>
                </a:lnTo>
                <a:lnTo>
                  <a:pt x="2230374" y="314960"/>
                </a:lnTo>
                <a:lnTo>
                  <a:pt x="2230374" y="323951"/>
                </a:lnTo>
                <a:lnTo>
                  <a:pt x="2230374" y="327660"/>
                </a:lnTo>
                <a:lnTo>
                  <a:pt x="2243074" y="327787"/>
                </a:lnTo>
                <a:lnTo>
                  <a:pt x="2242959" y="323951"/>
                </a:lnTo>
                <a:lnTo>
                  <a:pt x="2243074" y="324129"/>
                </a:lnTo>
                <a:lnTo>
                  <a:pt x="2275586" y="380111"/>
                </a:lnTo>
                <a:lnTo>
                  <a:pt x="2277237" y="383159"/>
                </a:lnTo>
                <a:lnTo>
                  <a:pt x="2281174" y="384175"/>
                </a:lnTo>
                <a:lnTo>
                  <a:pt x="2287270" y="380619"/>
                </a:lnTo>
                <a:lnTo>
                  <a:pt x="2288286" y="3768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27200"/>
            <a:ext cx="3084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高温合金叶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片制作</a:t>
            </a:r>
            <a:endParaRPr sz="2800">
              <a:latin typeface="华文中宋"/>
              <a:cs typeface="华文中宋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868" y="1126236"/>
            <a:ext cx="8209915" cy="5347970"/>
            <a:chOff x="467868" y="1126236"/>
            <a:chExt cx="8209915" cy="53479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68" y="1773936"/>
              <a:ext cx="3025139" cy="2267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964" y="1126236"/>
              <a:ext cx="3959351" cy="2970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823" y="3860291"/>
              <a:ext cx="3456432" cy="25923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2852" y="3933443"/>
              <a:ext cx="3384804" cy="25405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82822" y="6429247"/>
            <a:ext cx="3011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140m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(L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)</a:t>
            </a:r>
            <a:r>
              <a:rPr sz="2400" b="1" dirty="0">
                <a:solidFill>
                  <a:srgbClr val="3333CC"/>
                </a:solidFill>
                <a:latin typeface="宋体"/>
                <a:cs typeface="宋体"/>
              </a:rPr>
              <a:t>×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120</a:t>
            </a:r>
            <a:r>
              <a:rPr sz="2400" b="1" spc="5" dirty="0">
                <a:solidFill>
                  <a:srgbClr val="3333CC"/>
                </a:solidFill>
                <a:latin typeface="宋体"/>
                <a:cs typeface="宋体"/>
              </a:rPr>
              <a:t>（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2400" b="1" spc="-10" dirty="0">
                <a:solidFill>
                  <a:srgbClr val="3333CC"/>
                </a:solidFill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4151629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空心叶片定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向晶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织控制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液氮控制冷却梯度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3339" y="2808367"/>
            <a:ext cx="4202430" cy="2715260"/>
            <a:chOff x="263339" y="2808367"/>
            <a:chExt cx="4202430" cy="2715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339" y="2808367"/>
              <a:ext cx="4201980" cy="271518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1516" y="3355847"/>
              <a:ext cx="1470660" cy="1440180"/>
            </a:xfrm>
            <a:custGeom>
              <a:avLst/>
              <a:gdLst/>
              <a:ahLst/>
              <a:cxnLst/>
              <a:rect l="l" t="t" r="r" b="b"/>
              <a:pathLst>
                <a:path w="1470660" h="1440179">
                  <a:moveTo>
                    <a:pt x="115824" y="1208532"/>
                  </a:moveTo>
                  <a:lnTo>
                    <a:pt x="57912" y="1208532"/>
                  </a:lnTo>
                  <a:lnTo>
                    <a:pt x="57912" y="1440180"/>
                  </a:lnTo>
                  <a:lnTo>
                    <a:pt x="115824" y="1440180"/>
                  </a:lnTo>
                  <a:lnTo>
                    <a:pt x="115824" y="1208532"/>
                  </a:lnTo>
                  <a:close/>
                </a:path>
                <a:path w="1470660" h="1440179">
                  <a:moveTo>
                    <a:pt x="115824" y="803148"/>
                  </a:moveTo>
                  <a:lnTo>
                    <a:pt x="57912" y="803148"/>
                  </a:lnTo>
                  <a:lnTo>
                    <a:pt x="57912" y="1034796"/>
                  </a:lnTo>
                  <a:lnTo>
                    <a:pt x="115824" y="1034796"/>
                  </a:lnTo>
                  <a:lnTo>
                    <a:pt x="115824" y="803148"/>
                  </a:lnTo>
                  <a:close/>
                </a:path>
                <a:path w="1470660" h="1440179">
                  <a:moveTo>
                    <a:pt x="115824" y="397764"/>
                  </a:moveTo>
                  <a:lnTo>
                    <a:pt x="57912" y="397764"/>
                  </a:lnTo>
                  <a:lnTo>
                    <a:pt x="57912" y="629412"/>
                  </a:lnTo>
                  <a:lnTo>
                    <a:pt x="115824" y="629412"/>
                  </a:lnTo>
                  <a:lnTo>
                    <a:pt x="115824" y="397764"/>
                  </a:lnTo>
                  <a:close/>
                </a:path>
                <a:path w="1470660" h="1440179">
                  <a:moveTo>
                    <a:pt x="173723" y="173748"/>
                  </a:moveTo>
                  <a:lnTo>
                    <a:pt x="159245" y="144780"/>
                  </a:lnTo>
                  <a:lnTo>
                    <a:pt x="86868" y="0"/>
                  </a:lnTo>
                  <a:lnTo>
                    <a:pt x="0" y="173748"/>
                  </a:lnTo>
                  <a:lnTo>
                    <a:pt x="57912" y="173748"/>
                  </a:lnTo>
                  <a:lnTo>
                    <a:pt x="57912" y="224028"/>
                  </a:lnTo>
                  <a:lnTo>
                    <a:pt x="115824" y="224028"/>
                  </a:lnTo>
                  <a:lnTo>
                    <a:pt x="115824" y="173748"/>
                  </a:lnTo>
                  <a:lnTo>
                    <a:pt x="173723" y="173748"/>
                  </a:lnTo>
                  <a:close/>
                </a:path>
                <a:path w="1470660" h="1440179">
                  <a:moveTo>
                    <a:pt x="403860" y="1208532"/>
                  </a:moveTo>
                  <a:lnTo>
                    <a:pt x="345948" y="1208532"/>
                  </a:lnTo>
                  <a:lnTo>
                    <a:pt x="345948" y="1440180"/>
                  </a:lnTo>
                  <a:lnTo>
                    <a:pt x="403860" y="1440180"/>
                  </a:lnTo>
                  <a:lnTo>
                    <a:pt x="403860" y="1208532"/>
                  </a:lnTo>
                  <a:close/>
                </a:path>
                <a:path w="1470660" h="1440179">
                  <a:moveTo>
                    <a:pt x="403860" y="803148"/>
                  </a:moveTo>
                  <a:lnTo>
                    <a:pt x="345948" y="803148"/>
                  </a:lnTo>
                  <a:lnTo>
                    <a:pt x="345948" y="1034796"/>
                  </a:lnTo>
                  <a:lnTo>
                    <a:pt x="403860" y="1034796"/>
                  </a:lnTo>
                  <a:lnTo>
                    <a:pt x="403860" y="803148"/>
                  </a:lnTo>
                  <a:close/>
                </a:path>
                <a:path w="1470660" h="1440179">
                  <a:moveTo>
                    <a:pt x="403860" y="397764"/>
                  </a:moveTo>
                  <a:lnTo>
                    <a:pt x="345948" y="397764"/>
                  </a:lnTo>
                  <a:lnTo>
                    <a:pt x="345948" y="629412"/>
                  </a:lnTo>
                  <a:lnTo>
                    <a:pt x="403860" y="629412"/>
                  </a:lnTo>
                  <a:lnTo>
                    <a:pt x="403860" y="397764"/>
                  </a:lnTo>
                  <a:close/>
                </a:path>
                <a:path w="1470660" h="1440179">
                  <a:moveTo>
                    <a:pt x="461772" y="173748"/>
                  </a:moveTo>
                  <a:lnTo>
                    <a:pt x="447281" y="144780"/>
                  </a:lnTo>
                  <a:lnTo>
                    <a:pt x="374904" y="0"/>
                  </a:lnTo>
                  <a:lnTo>
                    <a:pt x="288036" y="173748"/>
                  </a:lnTo>
                  <a:lnTo>
                    <a:pt x="345948" y="173748"/>
                  </a:lnTo>
                  <a:lnTo>
                    <a:pt x="345948" y="224028"/>
                  </a:lnTo>
                  <a:lnTo>
                    <a:pt x="403860" y="224028"/>
                  </a:lnTo>
                  <a:lnTo>
                    <a:pt x="403860" y="173748"/>
                  </a:lnTo>
                  <a:lnTo>
                    <a:pt x="461772" y="173748"/>
                  </a:lnTo>
                  <a:close/>
                </a:path>
                <a:path w="1470660" h="1440179">
                  <a:moveTo>
                    <a:pt x="763524" y="1208532"/>
                  </a:moveTo>
                  <a:lnTo>
                    <a:pt x="705612" y="1208532"/>
                  </a:lnTo>
                  <a:lnTo>
                    <a:pt x="705612" y="1440180"/>
                  </a:lnTo>
                  <a:lnTo>
                    <a:pt x="763524" y="1440180"/>
                  </a:lnTo>
                  <a:lnTo>
                    <a:pt x="763524" y="1208532"/>
                  </a:lnTo>
                  <a:close/>
                </a:path>
                <a:path w="1470660" h="1440179">
                  <a:moveTo>
                    <a:pt x="763524" y="803148"/>
                  </a:moveTo>
                  <a:lnTo>
                    <a:pt x="705612" y="803148"/>
                  </a:lnTo>
                  <a:lnTo>
                    <a:pt x="705612" y="1034796"/>
                  </a:lnTo>
                  <a:lnTo>
                    <a:pt x="763524" y="1034796"/>
                  </a:lnTo>
                  <a:lnTo>
                    <a:pt x="763524" y="803148"/>
                  </a:lnTo>
                  <a:close/>
                </a:path>
                <a:path w="1470660" h="1440179">
                  <a:moveTo>
                    <a:pt x="763524" y="397764"/>
                  </a:moveTo>
                  <a:lnTo>
                    <a:pt x="705612" y="397764"/>
                  </a:lnTo>
                  <a:lnTo>
                    <a:pt x="705612" y="629412"/>
                  </a:lnTo>
                  <a:lnTo>
                    <a:pt x="763524" y="629412"/>
                  </a:lnTo>
                  <a:lnTo>
                    <a:pt x="763524" y="397764"/>
                  </a:lnTo>
                  <a:close/>
                </a:path>
                <a:path w="1470660" h="1440179">
                  <a:moveTo>
                    <a:pt x="821436" y="173748"/>
                  </a:moveTo>
                  <a:lnTo>
                    <a:pt x="806945" y="144780"/>
                  </a:lnTo>
                  <a:lnTo>
                    <a:pt x="734568" y="0"/>
                  </a:lnTo>
                  <a:lnTo>
                    <a:pt x="647700" y="173748"/>
                  </a:lnTo>
                  <a:lnTo>
                    <a:pt x="705612" y="173748"/>
                  </a:lnTo>
                  <a:lnTo>
                    <a:pt x="705612" y="224028"/>
                  </a:lnTo>
                  <a:lnTo>
                    <a:pt x="763524" y="224028"/>
                  </a:lnTo>
                  <a:lnTo>
                    <a:pt x="763524" y="173748"/>
                  </a:lnTo>
                  <a:lnTo>
                    <a:pt x="821436" y="173748"/>
                  </a:lnTo>
                  <a:close/>
                </a:path>
                <a:path w="1470660" h="1440179">
                  <a:moveTo>
                    <a:pt x="1051560" y="1208532"/>
                  </a:moveTo>
                  <a:lnTo>
                    <a:pt x="993648" y="1208532"/>
                  </a:lnTo>
                  <a:lnTo>
                    <a:pt x="993648" y="1440180"/>
                  </a:lnTo>
                  <a:lnTo>
                    <a:pt x="1051560" y="1440180"/>
                  </a:lnTo>
                  <a:lnTo>
                    <a:pt x="1051560" y="1208532"/>
                  </a:lnTo>
                  <a:close/>
                </a:path>
                <a:path w="1470660" h="1440179">
                  <a:moveTo>
                    <a:pt x="1051560" y="803148"/>
                  </a:moveTo>
                  <a:lnTo>
                    <a:pt x="993648" y="803148"/>
                  </a:lnTo>
                  <a:lnTo>
                    <a:pt x="993648" y="1034796"/>
                  </a:lnTo>
                  <a:lnTo>
                    <a:pt x="1051560" y="1034796"/>
                  </a:lnTo>
                  <a:lnTo>
                    <a:pt x="1051560" y="803148"/>
                  </a:lnTo>
                  <a:close/>
                </a:path>
                <a:path w="1470660" h="1440179">
                  <a:moveTo>
                    <a:pt x="1051560" y="397764"/>
                  </a:moveTo>
                  <a:lnTo>
                    <a:pt x="993648" y="397764"/>
                  </a:lnTo>
                  <a:lnTo>
                    <a:pt x="993648" y="629412"/>
                  </a:lnTo>
                  <a:lnTo>
                    <a:pt x="1051560" y="629412"/>
                  </a:lnTo>
                  <a:lnTo>
                    <a:pt x="1051560" y="397764"/>
                  </a:lnTo>
                  <a:close/>
                </a:path>
                <a:path w="1470660" h="1440179">
                  <a:moveTo>
                    <a:pt x="1109472" y="173748"/>
                  </a:moveTo>
                  <a:lnTo>
                    <a:pt x="1094981" y="144780"/>
                  </a:lnTo>
                  <a:lnTo>
                    <a:pt x="1022604" y="0"/>
                  </a:lnTo>
                  <a:lnTo>
                    <a:pt x="935736" y="173748"/>
                  </a:lnTo>
                  <a:lnTo>
                    <a:pt x="993648" y="173748"/>
                  </a:lnTo>
                  <a:lnTo>
                    <a:pt x="993648" y="224028"/>
                  </a:lnTo>
                  <a:lnTo>
                    <a:pt x="1051560" y="224028"/>
                  </a:lnTo>
                  <a:lnTo>
                    <a:pt x="1051560" y="173748"/>
                  </a:lnTo>
                  <a:lnTo>
                    <a:pt x="1109472" y="173748"/>
                  </a:lnTo>
                  <a:close/>
                </a:path>
                <a:path w="1470660" h="1440179">
                  <a:moveTo>
                    <a:pt x="1412748" y="1208532"/>
                  </a:moveTo>
                  <a:lnTo>
                    <a:pt x="1354836" y="1208532"/>
                  </a:lnTo>
                  <a:lnTo>
                    <a:pt x="1354836" y="1440180"/>
                  </a:lnTo>
                  <a:lnTo>
                    <a:pt x="1412748" y="1440180"/>
                  </a:lnTo>
                  <a:lnTo>
                    <a:pt x="1412748" y="1208532"/>
                  </a:lnTo>
                  <a:close/>
                </a:path>
                <a:path w="1470660" h="1440179">
                  <a:moveTo>
                    <a:pt x="1412748" y="803148"/>
                  </a:moveTo>
                  <a:lnTo>
                    <a:pt x="1354836" y="803148"/>
                  </a:lnTo>
                  <a:lnTo>
                    <a:pt x="1354836" y="1034796"/>
                  </a:lnTo>
                  <a:lnTo>
                    <a:pt x="1412748" y="1034796"/>
                  </a:lnTo>
                  <a:lnTo>
                    <a:pt x="1412748" y="803148"/>
                  </a:lnTo>
                  <a:close/>
                </a:path>
                <a:path w="1470660" h="1440179">
                  <a:moveTo>
                    <a:pt x="1412748" y="397764"/>
                  </a:moveTo>
                  <a:lnTo>
                    <a:pt x="1354836" y="397764"/>
                  </a:lnTo>
                  <a:lnTo>
                    <a:pt x="1354836" y="629412"/>
                  </a:lnTo>
                  <a:lnTo>
                    <a:pt x="1412748" y="629412"/>
                  </a:lnTo>
                  <a:lnTo>
                    <a:pt x="1412748" y="397764"/>
                  </a:lnTo>
                  <a:close/>
                </a:path>
                <a:path w="1470660" h="1440179">
                  <a:moveTo>
                    <a:pt x="1470660" y="173748"/>
                  </a:moveTo>
                  <a:lnTo>
                    <a:pt x="1456169" y="144780"/>
                  </a:lnTo>
                  <a:lnTo>
                    <a:pt x="1383792" y="0"/>
                  </a:lnTo>
                  <a:lnTo>
                    <a:pt x="1296924" y="173748"/>
                  </a:lnTo>
                  <a:lnTo>
                    <a:pt x="1354836" y="173748"/>
                  </a:lnTo>
                  <a:lnTo>
                    <a:pt x="1354836" y="224028"/>
                  </a:lnTo>
                  <a:lnTo>
                    <a:pt x="1412748" y="224028"/>
                  </a:lnTo>
                  <a:lnTo>
                    <a:pt x="1412748" y="173748"/>
                  </a:lnTo>
                  <a:lnTo>
                    <a:pt x="1470660" y="17374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0003" y="3801236"/>
              <a:ext cx="1120775" cy="1439545"/>
            </a:xfrm>
            <a:custGeom>
              <a:avLst/>
              <a:gdLst/>
              <a:ahLst/>
              <a:cxnLst/>
              <a:rect l="l" t="t" r="r" b="b"/>
              <a:pathLst>
                <a:path w="1120775" h="1439545">
                  <a:moveTo>
                    <a:pt x="292989" y="1397381"/>
                  </a:moveTo>
                  <a:lnTo>
                    <a:pt x="30264" y="1208024"/>
                  </a:lnTo>
                  <a:lnTo>
                    <a:pt x="0" y="1250061"/>
                  </a:lnTo>
                  <a:lnTo>
                    <a:pt x="262763" y="1439291"/>
                  </a:lnTo>
                  <a:lnTo>
                    <a:pt x="292989" y="1397381"/>
                  </a:lnTo>
                  <a:close/>
                </a:path>
                <a:path w="1120775" h="1439545">
                  <a:moveTo>
                    <a:pt x="383794" y="1271270"/>
                  </a:moveTo>
                  <a:lnTo>
                    <a:pt x="121094" y="1081913"/>
                  </a:lnTo>
                  <a:lnTo>
                    <a:pt x="60540" y="1165987"/>
                  </a:lnTo>
                  <a:lnTo>
                    <a:pt x="323342" y="1355344"/>
                  </a:lnTo>
                  <a:lnTo>
                    <a:pt x="383794" y="1271270"/>
                  </a:lnTo>
                  <a:close/>
                </a:path>
                <a:path w="1120775" h="1439545">
                  <a:moveTo>
                    <a:pt x="1120775" y="525399"/>
                  </a:moveTo>
                  <a:lnTo>
                    <a:pt x="1100201" y="0"/>
                  </a:lnTo>
                  <a:lnTo>
                    <a:pt x="595236" y="146812"/>
                  </a:lnTo>
                  <a:lnTo>
                    <a:pt x="726567" y="241554"/>
                  </a:lnTo>
                  <a:lnTo>
                    <a:pt x="151371" y="1040003"/>
                  </a:lnTo>
                  <a:lnTo>
                    <a:pt x="414147" y="1229233"/>
                  </a:lnTo>
                  <a:lnTo>
                    <a:pt x="989330" y="430784"/>
                  </a:lnTo>
                  <a:lnTo>
                    <a:pt x="1120775" y="525399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0002" y="3801236"/>
              <a:ext cx="1120775" cy="1439545"/>
            </a:xfrm>
            <a:custGeom>
              <a:avLst/>
              <a:gdLst/>
              <a:ahLst/>
              <a:cxnLst/>
              <a:rect l="l" t="t" r="r" b="b"/>
              <a:pathLst>
                <a:path w="1120775" h="1439545">
                  <a:moveTo>
                    <a:pt x="595248" y="146812"/>
                  </a:moveTo>
                  <a:lnTo>
                    <a:pt x="726566" y="241554"/>
                  </a:lnTo>
                  <a:lnTo>
                    <a:pt x="151371" y="1040002"/>
                  </a:lnTo>
                  <a:lnTo>
                    <a:pt x="414147" y="1229233"/>
                  </a:lnTo>
                  <a:lnTo>
                    <a:pt x="989329" y="430783"/>
                  </a:lnTo>
                  <a:lnTo>
                    <a:pt x="1120774" y="525399"/>
                  </a:lnTo>
                  <a:lnTo>
                    <a:pt x="1100201" y="0"/>
                  </a:lnTo>
                  <a:lnTo>
                    <a:pt x="595248" y="146812"/>
                  </a:lnTo>
                  <a:close/>
                </a:path>
                <a:path w="1120775" h="1439545">
                  <a:moveTo>
                    <a:pt x="60540" y="1165987"/>
                  </a:moveTo>
                  <a:lnTo>
                    <a:pt x="323341" y="1355344"/>
                  </a:lnTo>
                  <a:lnTo>
                    <a:pt x="383794" y="1271270"/>
                  </a:lnTo>
                  <a:lnTo>
                    <a:pt x="121094" y="1081913"/>
                  </a:lnTo>
                  <a:lnTo>
                    <a:pt x="60540" y="1165987"/>
                  </a:lnTo>
                  <a:close/>
                </a:path>
                <a:path w="1120775" h="1439545">
                  <a:moveTo>
                    <a:pt x="0" y="1250061"/>
                  </a:moveTo>
                  <a:lnTo>
                    <a:pt x="262763" y="1439291"/>
                  </a:lnTo>
                  <a:lnTo>
                    <a:pt x="292988" y="1397381"/>
                  </a:lnTo>
                  <a:lnTo>
                    <a:pt x="30264" y="1208024"/>
                  </a:lnTo>
                  <a:lnTo>
                    <a:pt x="0" y="1250061"/>
                  </a:lnTo>
                  <a:close/>
                </a:path>
              </a:pathLst>
            </a:custGeom>
            <a:ln w="952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860035" y="1196339"/>
            <a:ext cx="4066540" cy="5187950"/>
            <a:chOff x="4860035" y="1196339"/>
            <a:chExt cx="4066540" cy="51879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0035" y="1196339"/>
              <a:ext cx="3224783" cy="36743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2179" y="3717036"/>
              <a:ext cx="2913887" cy="2667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17385" y="1916429"/>
              <a:ext cx="1079500" cy="937260"/>
            </a:xfrm>
            <a:custGeom>
              <a:avLst/>
              <a:gdLst/>
              <a:ahLst/>
              <a:cxnLst/>
              <a:rect l="l" t="t" r="r" b="b"/>
              <a:pathLst>
                <a:path w="1079500" h="937260">
                  <a:moveTo>
                    <a:pt x="0" y="468630"/>
                  </a:moveTo>
                  <a:lnTo>
                    <a:pt x="2469" y="423496"/>
                  </a:lnTo>
                  <a:lnTo>
                    <a:pt x="9728" y="379576"/>
                  </a:lnTo>
                  <a:lnTo>
                    <a:pt x="21549" y="337067"/>
                  </a:lnTo>
                  <a:lnTo>
                    <a:pt x="37707" y="296165"/>
                  </a:lnTo>
                  <a:lnTo>
                    <a:pt x="57975" y="257066"/>
                  </a:lnTo>
                  <a:lnTo>
                    <a:pt x="82128" y="219967"/>
                  </a:lnTo>
                  <a:lnTo>
                    <a:pt x="109939" y="185063"/>
                  </a:lnTo>
                  <a:lnTo>
                    <a:pt x="141182" y="152552"/>
                  </a:lnTo>
                  <a:lnTo>
                    <a:pt x="175630" y="122629"/>
                  </a:lnTo>
                  <a:lnTo>
                    <a:pt x="213059" y="95491"/>
                  </a:lnTo>
                  <a:lnTo>
                    <a:pt x="253241" y="71335"/>
                  </a:lnTo>
                  <a:lnTo>
                    <a:pt x="295950" y="50356"/>
                  </a:lnTo>
                  <a:lnTo>
                    <a:pt x="340961" y="32751"/>
                  </a:lnTo>
                  <a:lnTo>
                    <a:pt x="388047" y="18717"/>
                  </a:lnTo>
                  <a:lnTo>
                    <a:pt x="436982" y="8449"/>
                  </a:lnTo>
                  <a:lnTo>
                    <a:pt x="487541" y="2145"/>
                  </a:lnTo>
                  <a:lnTo>
                    <a:pt x="539496" y="0"/>
                  </a:lnTo>
                  <a:lnTo>
                    <a:pt x="591450" y="2145"/>
                  </a:lnTo>
                  <a:lnTo>
                    <a:pt x="642009" y="8449"/>
                  </a:lnTo>
                  <a:lnTo>
                    <a:pt x="690944" y="18717"/>
                  </a:lnTo>
                  <a:lnTo>
                    <a:pt x="738030" y="32751"/>
                  </a:lnTo>
                  <a:lnTo>
                    <a:pt x="783041" y="50356"/>
                  </a:lnTo>
                  <a:lnTo>
                    <a:pt x="825750" y="71335"/>
                  </a:lnTo>
                  <a:lnTo>
                    <a:pt x="865932" y="95491"/>
                  </a:lnTo>
                  <a:lnTo>
                    <a:pt x="903361" y="122629"/>
                  </a:lnTo>
                  <a:lnTo>
                    <a:pt x="937809" y="152552"/>
                  </a:lnTo>
                  <a:lnTo>
                    <a:pt x="969052" y="185063"/>
                  </a:lnTo>
                  <a:lnTo>
                    <a:pt x="996863" y="219967"/>
                  </a:lnTo>
                  <a:lnTo>
                    <a:pt x="1021016" y="257066"/>
                  </a:lnTo>
                  <a:lnTo>
                    <a:pt x="1041284" y="296165"/>
                  </a:lnTo>
                  <a:lnTo>
                    <a:pt x="1057442" y="337067"/>
                  </a:lnTo>
                  <a:lnTo>
                    <a:pt x="1069263" y="379576"/>
                  </a:lnTo>
                  <a:lnTo>
                    <a:pt x="1076522" y="423496"/>
                  </a:lnTo>
                  <a:lnTo>
                    <a:pt x="1078992" y="468630"/>
                  </a:lnTo>
                  <a:lnTo>
                    <a:pt x="1076522" y="513763"/>
                  </a:lnTo>
                  <a:lnTo>
                    <a:pt x="1069263" y="557683"/>
                  </a:lnTo>
                  <a:lnTo>
                    <a:pt x="1057442" y="600192"/>
                  </a:lnTo>
                  <a:lnTo>
                    <a:pt x="1041284" y="641094"/>
                  </a:lnTo>
                  <a:lnTo>
                    <a:pt x="1021016" y="680193"/>
                  </a:lnTo>
                  <a:lnTo>
                    <a:pt x="996863" y="717292"/>
                  </a:lnTo>
                  <a:lnTo>
                    <a:pt x="969052" y="752196"/>
                  </a:lnTo>
                  <a:lnTo>
                    <a:pt x="937809" y="784707"/>
                  </a:lnTo>
                  <a:lnTo>
                    <a:pt x="903361" y="814630"/>
                  </a:lnTo>
                  <a:lnTo>
                    <a:pt x="865932" y="841768"/>
                  </a:lnTo>
                  <a:lnTo>
                    <a:pt x="825750" y="865924"/>
                  </a:lnTo>
                  <a:lnTo>
                    <a:pt x="783041" y="886903"/>
                  </a:lnTo>
                  <a:lnTo>
                    <a:pt x="738030" y="904508"/>
                  </a:lnTo>
                  <a:lnTo>
                    <a:pt x="690944" y="918542"/>
                  </a:lnTo>
                  <a:lnTo>
                    <a:pt x="642009" y="928810"/>
                  </a:lnTo>
                  <a:lnTo>
                    <a:pt x="591450" y="935114"/>
                  </a:lnTo>
                  <a:lnTo>
                    <a:pt x="539496" y="937260"/>
                  </a:lnTo>
                  <a:lnTo>
                    <a:pt x="487541" y="935114"/>
                  </a:lnTo>
                  <a:lnTo>
                    <a:pt x="436982" y="928810"/>
                  </a:lnTo>
                  <a:lnTo>
                    <a:pt x="388047" y="918542"/>
                  </a:lnTo>
                  <a:lnTo>
                    <a:pt x="340961" y="904508"/>
                  </a:lnTo>
                  <a:lnTo>
                    <a:pt x="295950" y="886903"/>
                  </a:lnTo>
                  <a:lnTo>
                    <a:pt x="253241" y="865924"/>
                  </a:lnTo>
                  <a:lnTo>
                    <a:pt x="213059" y="841768"/>
                  </a:lnTo>
                  <a:lnTo>
                    <a:pt x="175630" y="814630"/>
                  </a:lnTo>
                  <a:lnTo>
                    <a:pt x="141182" y="784707"/>
                  </a:lnTo>
                  <a:lnTo>
                    <a:pt x="109939" y="752196"/>
                  </a:lnTo>
                  <a:lnTo>
                    <a:pt x="82128" y="717292"/>
                  </a:lnTo>
                  <a:lnTo>
                    <a:pt x="57975" y="680193"/>
                  </a:lnTo>
                  <a:lnTo>
                    <a:pt x="37707" y="641094"/>
                  </a:lnTo>
                  <a:lnTo>
                    <a:pt x="21549" y="600192"/>
                  </a:lnTo>
                  <a:lnTo>
                    <a:pt x="9728" y="557683"/>
                  </a:lnTo>
                  <a:lnTo>
                    <a:pt x="2469" y="513763"/>
                  </a:lnTo>
                  <a:lnTo>
                    <a:pt x="0" y="468630"/>
                  </a:lnTo>
                  <a:close/>
                </a:path>
              </a:pathLst>
            </a:custGeom>
            <a:ln w="28956">
              <a:solidFill>
                <a:srgbClr val="FFFF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4580" y="2778759"/>
              <a:ext cx="253365" cy="939165"/>
            </a:xfrm>
            <a:custGeom>
              <a:avLst/>
              <a:gdLst/>
              <a:ahLst/>
              <a:cxnLst/>
              <a:rect l="l" t="t" r="r" b="b"/>
              <a:pathLst>
                <a:path w="253365" h="939164">
                  <a:moveTo>
                    <a:pt x="196788" y="857729"/>
                  </a:moveTo>
                  <a:lnTo>
                    <a:pt x="168655" y="864234"/>
                  </a:lnTo>
                  <a:lnTo>
                    <a:pt x="230504" y="939038"/>
                  </a:lnTo>
                  <a:lnTo>
                    <a:pt x="246721" y="871727"/>
                  </a:lnTo>
                  <a:lnTo>
                    <a:pt x="200025" y="871727"/>
                  </a:lnTo>
                  <a:lnTo>
                    <a:pt x="196788" y="857729"/>
                  </a:lnTo>
                  <a:close/>
                </a:path>
                <a:path w="253365" h="939164">
                  <a:moveTo>
                    <a:pt x="225092" y="851185"/>
                  </a:moveTo>
                  <a:lnTo>
                    <a:pt x="196788" y="857729"/>
                  </a:lnTo>
                  <a:lnTo>
                    <a:pt x="200025" y="871727"/>
                  </a:lnTo>
                  <a:lnTo>
                    <a:pt x="228346" y="865251"/>
                  </a:lnTo>
                  <a:lnTo>
                    <a:pt x="225092" y="851185"/>
                  </a:lnTo>
                  <a:close/>
                </a:path>
                <a:path w="253365" h="939164">
                  <a:moveTo>
                    <a:pt x="253238" y="844676"/>
                  </a:moveTo>
                  <a:lnTo>
                    <a:pt x="225092" y="851185"/>
                  </a:lnTo>
                  <a:lnTo>
                    <a:pt x="228346" y="865251"/>
                  </a:lnTo>
                  <a:lnTo>
                    <a:pt x="200025" y="871727"/>
                  </a:lnTo>
                  <a:lnTo>
                    <a:pt x="246721" y="871727"/>
                  </a:lnTo>
                  <a:lnTo>
                    <a:pt x="253238" y="844676"/>
                  </a:lnTo>
                  <a:close/>
                </a:path>
                <a:path w="253365" h="939164">
                  <a:moveTo>
                    <a:pt x="28194" y="0"/>
                  </a:moveTo>
                  <a:lnTo>
                    <a:pt x="0" y="6603"/>
                  </a:lnTo>
                  <a:lnTo>
                    <a:pt x="196788" y="857729"/>
                  </a:lnTo>
                  <a:lnTo>
                    <a:pt x="225092" y="851185"/>
                  </a:lnTo>
                  <a:lnTo>
                    <a:pt x="28194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81213" y="1237869"/>
            <a:ext cx="28067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宋体"/>
                <a:cs typeface="宋体"/>
              </a:rPr>
              <a:t>液 氩 冷 却 实 验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81213" y="3246577"/>
            <a:ext cx="2806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000099"/>
                </a:solidFill>
                <a:latin typeface="宋体"/>
                <a:cs typeface="宋体"/>
              </a:rPr>
              <a:t>台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56453" y="6438696"/>
            <a:ext cx="15525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宋体"/>
                <a:cs typeface="宋体"/>
              </a:rPr>
              <a:t>液氩冷却喷嘴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13291" y="1944941"/>
            <a:ext cx="913130" cy="1034415"/>
            <a:chOff x="2713291" y="1944941"/>
            <a:chExt cx="913130" cy="1034415"/>
          </a:xfrm>
        </p:grpSpPr>
        <p:sp>
          <p:nvSpPr>
            <p:cNvPr id="19" name="object 19"/>
            <p:cNvSpPr/>
            <p:nvPr/>
          </p:nvSpPr>
          <p:spPr>
            <a:xfrm>
              <a:off x="2718054" y="1949703"/>
              <a:ext cx="903605" cy="1024890"/>
            </a:xfrm>
            <a:custGeom>
              <a:avLst/>
              <a:gdLst/>
              <a:ahLst/>
              <a:cxnLst/>
              <a:rect l="l" t="t" r="r" b="b"/>
              <a:pathLst>
                <a:path w="903604" h="1024889">
                  <a:moveTo>
                    <a:pt x="796671" y="336931"/>
                  </a:moveTo>
                  <a:lnTo>
                    <a:pt x="535800" y="145034"/>
                  </a:lnTo>
                  <a:lnTo>
                    <a:pt x="130429" y="696341"/>
                  </a:lnTo>
                  <a:lnTo>
                    <a:pt x="0" y="600329"/>
                  </a:lnTo>
                  <a:lnTo>
                    <a:pt x="90170" y="1024382"/>
                  </a:lnTo>
                  <a:lnTo>
                    <a:pt x="521716" y="984123"/>
                  </a:lnTo>
                  <a:lnTo>
                    <a:pt x="391287" y="888238"/>
                  </a:lnTo>
                  <a:lnTo>
                    <a:pt x="796671" y="336931"/>
                  </a:lnTo>
                  <a:close/>
                </a:path>
                <a:path w="903604" h="1024889">
                  <a:moveTo>
                    <a:pt x="860679" y="249809"/>
                  </a:moveTo>
                  <a:lnTo>
                    <a:pt x="599821" y="58039"/>
                  </a:lnTo>
                  <a:lnTo>
                    <a:pt x="557149" y="116078"/>
                  </a:lnTo>
                  <a:lnTo>
                    <a:pt x="818007" y="307848"/>
                  </a:lnTo>
                  <a:lnTo>
                    <a:pt x="860679" y="249809"/>
                  </a:lnTo>
                  <a:close/>
                </a:path>
                <a:path w="903604" h="1024889">
                  <a:moveTo>
                    <a:pt x="903351" y="191770"/>
                  </a:moveTo>
                  <a:lnTo>
                    <a:pt x="642493" y="0"/>
                  </a:lnTo>
                  <a:lnTo>
                    <a:pt x="621157" y="28956"/>
                  </a:lnTo>
                  <a:lnTo>
                    <a:pt x="882015" y="220853"/>
                  </a:lnTo>
                  <a:lnTo>
                    <a:pt x="903351" y="19177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18054" y="1949704"/>
              <a:ext cx="903605" cy="1024890"/>
            </a:xfrm>
            <a:custGeom>
              <a:avLst/>
              <a:gdLst/>
              <a:ahLst/>
              <a:cxnLst/>
              <a:rect l="l" t="t" r="r" b="b"/>
              <a:pathLst>
                <a:path w="903604" h="1024889">
                  <a:moveTo>
                    <a:pt x="0" y="600329"/>
                  </a:moveTo>
                  <a:lnTo>
                    <a:pt x="130428" y="696341"/>
                  </a:lnTo>
                  <a:lnTo>
                    <a:pt x="535812" y="145034"/>
                  </a:lnTo>
                  <a:lnTo>
                    <a:pt x="796670" y="336931"/>
                  </a:lnTo>
                  <a:lnTo>
                    <a:pt x="391287" y="888238"/>
                  </a:lnTo>
                  <a:lnTo>
                    <a:pt x="521715" y="984123"/>
                  </a:lnTo>
                  <a:lnTo>
                    <a:pt x="90169" y="1024382"/>
                  </a:lnTo>
                  <a:lnTo>
                    <a:pt x="0" y="600329"/>
                  </a:lnTo>
                  <a:close/>
                </a:path>
                <a:path w="903604" h="1024889">
                  <a:moveTo>
                    <a:pt x="599820" y="58038"/>
                  </a:moveTo>
                  <a:lnTo>
                    <a:pt x="860679" y="249809"/>
                  </a:lnTo>
                  <a:lnTo>
                    <a:pt x="818007" y="307848"/>
                  </a:lnTo>
                  <a:lnTo>
                    <a:pt x="557148" y="116078"/>
                  </a:lnTo>
                  <a:lnTo>
                    <a:pt x="599820" y="58038"/>
                  </a:lnTo>
                  <a:close/>
                </a:path>
                <a:path w="903604" h="1024889">
                  <a:moveTo>
                    <a:pt x="642493" y="0"/>
                  </a:moveTo>
                  <a:lnTo>
                    <a:pt x="903350" y="191770"/>
                  </a:lnTo>
                  <a:lnTo>
                    <a:pt x="882015" y="220853"/>
                  </a:lnTo>
                  <a:lnTo>
                    <a:pt x="621157" y="28956"/>
                  </a:lnTo>
                  <a:lnTo>
                    <a:pt x="642493" y="0"/>
                  </a:lnTo>
                  <a:close/>
                </a:path>
              </a:pathLst>
            </a:custGeom>
            <a:ln w="952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4151629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空心叶片定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向晶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织控制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水冷却控制温度梯度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0035" y="2491739"/>
            <a:ext cx="3889248" cy="3351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630" y="2536654"/>
            <a:ext cx="3577117" cy="33250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6870" y="6121095"/>
            <a:ext cx="1297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宋体"/>
                <a:cs typeface="宋体"/>
              </a:rPr>
              <a:t>原理示意图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3481" y="6121095"/>
            <a:ext cx="1297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99"/>
                </a:solidFill>
                <a:latin typeface="宋体"/>
                <a:cs typeface="宋体"/>
              </a:rPr>
              <a:t>试验装置图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63080"/>
            <a:chOff x="0" y="0"/>
            <a:chExt cx="9144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5" y="0"/>
              <a:ext cx="5617464" cy="2359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32" y="2350007"/>
              <a:ext cx="5399532" cy="2238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4895" y="4581143"/>
              <a:ext cx="5236463" cy="22768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80479" y="1295781"/>
            <a:ext cx="15621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宋体"/>
                <a:cs typeface="宋体"/>
              </a:rPr>
              <a:t>正常冷却组织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9247" y="1752981"/>
            <a:ext cx="1016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r>
              <a:rPr sz="2000" b="1" spc="-85" dirty="0">
                <a:solidFill>
                  <a:srgbClr val="000099"/>
                </a:solidFill>
                <a:latin typeface="宋体"/>
                <a:cs typeface="宋体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7881" y="2944469"/>
            <a:ext cx="1305560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水冷却组织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r>
              <a:rPr sz="2000" b="1" spc="-30" dirty="0">
                <a:solidFill>
                  <a:srgbClr val="000099"/>
                </a:solidFill>
                <a:latin typeface="宋体"/>
                <a:cs typeface="宋体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6657" y="5105501"/>
            <a:ext cx="1562100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b="1" spc="5" dirty="0">
                <a:solidFill>
                  <a:srgbClr val="000099"/>
                </a:solidFill>
                <a:latin typeface="宋体"/>
                <a:cs typeface="宋体"/>
              </a:rPr>
              <a:t>液氮冷却组织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b="1" spc="5" dirty="0">
                <a:solidFill>
                  <a:srgbClr val="000099"/>
                </a:solidFill>
                <a:latin typeface="Times New Roman"/>
                <a:cs typeface="Times New Roman"/>
              </a:rPr>
              <a:t>A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r>
              <a:rPr sz="2000" b="1" spc="-20" dirty="0">
                <a:solidFill>
                  <a:srgbClr val="000099"/>
                </a:solidFill>
                <a:latin typeface="宋体"/>
                <a:cs typeface="宋体"/>
              </a:rPr>
              <a:t> </a:t>
            </a:r>
            <a:r>
              <a:rPr sz="20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B</a:t>
            </a:r>
            <a:r>
              <a:rPr sz="2000" b="1" spc="-5" dirty="0">
                <a:solidFill>
                  <a:srgbClr val="000099"/>
                </a:solidFill>
                <a:latin typeface="宋体"/>
                <a:cs typeface="宋体"/>
              </a:rPr>
              <a:t>面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空</a:t>
            </a:r>
            <a:r>
              <a:rPr spc="-5" dirty="0"/>
              <a:t>心叶</a:t>
            </a:r>
            <a:r>
              <a:rPr spc="-10" dirty="0"/>
              <a:t>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3877945" cy="14509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打印与材料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科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学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交叉</a:t>
            </a:r>
            <a:endParaRPr sz="2800">
              <a:latin typeface="华文中宋"/>
              <a:cs typeface="华文中宋"/>
            </a:endParaRPr>
          </a:p>
          <a:p>
            <a:pPr marL="756285" lvl="1" indent="-287020">
              <a:lnSpc>
                <a:spcPct val="100000"/>
              </a:lnSpc>
              <a:spcBef>
                <a:spcPts val="920"/>
              </a:spcBef>
              <a:buClr>
                <a:srgbClr val="000099"/>
              </a:buClr>
              <a:buSzPct val="129166"/>
              <a:buFont typeface="Wingdings"/>
              <a:buChar char=""/>
              <a:tabLst>
                <a:tab pos="75692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高温合金空心叶片制作</a:t>
            </a:r>
            <a:endParaRPr sz="2400">
              <a:latin typeface="微软雅黑"/>
              <a:cs typeface="微软雅黑"/>
            </a:endParaRPr>
          </a:p>
          <a:p>
            <a:pPr marL="756285" lvl="1" indent="-287020">
              <a:lnSpc>
                <a:spcPct val="100000"/>
              </a:lnSpc>
              <a:spcBef>
                <a:spcPts val="860"/>
              </a:spcBef>
              <a:buClr>
                <a:srgbClr val="000099"/>
              </a:buClr>
              <a:buSzPct val="129166"/>
              <a:buFont typeface="Wingdings"/>
              <a:buChar char=""/>
              <a:tabLst>
                <a:tab pos="75692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控制定向晶组织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459" y="2997707"/>
            <a:ext cx="6553200" cy="3115310"/>
            <a:chOff x="251459" y="2997707"/>
            <a:chExt cx="6553200" cy="31153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300" y="2997707"/>
              <a:ext cx="2880359" cy="2159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3140963"/>
              <a:ext cx="3960876" cy="29718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82822" y="6429247"/>
            <a:ext cx="3089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140</a:t>
            </a:r>
            <a:r>
              <a:rPr sz="2400" b="1" spc="-7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(L)</a:t>
            </a:r>
            <a:r>
              <a:rPr sz="2400" b="1" dirty="0">
                <a:solidFill>
                  <a:srgbClr val="3333CC"/>
                </a:solidFill>
                <a:latin typeface="黑体"/>
                <a:cs typeface="黑体"/>
              </a:rPr>
              <a:t>×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120</a:t>
            </a:r>
            <a:r>
              <a:rPr sz="2400" b="1" dirty="0">
                <a:solidFill>
                  <a:srgbClr val="3333CC"/>
                </a:solidFill>
                <a:latin typeface="黑体"/>
                <a:cs typeface="黑体"/>
              </a:rPr>
              <a:t>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H</a:t>
            </a:r>
            <a:r>
              <a:rPr sz="2400" b="1" dirty="0">
                <a:solidFill>
                  <a:srgbClr val="3333CC"/>
                </a:solidFill>
                <a:latin typeface="黑体"/>
                <a:cs typeface="黑体"/>
              </a:rPr>
              <a:t>）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mm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7916" y="981455"/>
            <a:ext cx="1976627" cy="5544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6510" y="244475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一、</a:t>
            </a:r>
            <a:r>
              <a:rPr spc="-10" dirty="0"/>
              <a:t>意</a:t>
            </a:r>
            <a:r>
              <a:rPr spc="-5" dirty="0"/>
              <a:t>义与</a:t>
            </a:r>
            <a:r>
              <a:rPr spc="-10" dirty="0"/>
              <a:t>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69EAAD-C034-47CE-BA06-A06BC2668202}"/>
              </a:ext>
            </a:extLst>
          </p:cNvPr>
          <p:cNvSpPr txBox="1"/>
          <p:nvPr/>
        </p:nvSpPr>
        <p:spPr>
          <a:xfrm>
            <a:off x="215284" y="758190"/>
            <a:ext cx="8717635" cy="2110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81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314960" algn="l"/>
              </a:tabLst>
            </a:pP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美国奥巴马</a:t>
            </a:r>
            <a:r>
              <a:rPr lang="zh-CN" altLang="en-US"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政</a:t>
            </a: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府</a:t>
            </a:r>
            <a:r>
              <a:rPr lang="zh-CN" altLang="en-US"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：国</a:t>
            </a: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家</a:t>
            </a:r>
            <a:r>
              <a:rPr lang="zh-CN" altLang="en-US"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制造</a:t>
            </a: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创</a:t>
            </a:r>
            <a:r>
              <a:rPr lang="zh-CN" altLang="en-US"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新网</a:t>
            </a:r>
            <a:r>
              <a:rPr lang="zh-CN" altLang="en-US" sz="2800" b="1" spc="35" dirty="0">
                <a:solidFill>
                  <a:srgbClr val="FF3300"/>
                </a:solidFill>
                <a:latin typeface="华文中宋"/>
                <a:cs typeface="华文中宋"/>
              </a:rPr>
              <a:t>络</a:t>
            </a: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（</a:t>
            </a:r>
            <a:r>
              <a:rPr lang="en-US" altLang="zh-CN"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NNMI</a:t>
            </a:r>
            <a:r>
              <a:rPr lang="zh-CN" altLang="en-US"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）</a:t>
            </a:r>
            <a:endParaRPr lang="zh-CN" altLang="en-US" sz="2800" dirty="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lang="zh-CN" altLang="en-US"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首个项目：国家增材制造创新协</a:t>
            </a:r>
            <a:r>
              <a:rPr lang="zh-CN" altLang="en-US" sz="2400" b="1" dirty="0">
                <a:solidFill>
                  <a:srgbClr val="3333CC"/>
                </a:solidFill>
                <a:latin typeface="微软雅黑"/>
                <a:cs typeface="微软雅黑"/>
              </a:rPr>
              <a:t>会</a:t>
            </a:r>
            <a:r>
              <a:rPr lang="en-US" altLang="zh-CN"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(NAMII)</a:t>
            </a:r>
            <a:endParaRPr lang="zh-CN" altLang="en-US" sz="2400" dirty="0">
              <a:latin typeface="Times New Roman"/>
              <a:cs typeface="Times New Roman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lang="zh-CN" altLang="en-US" sz="2400" b="1" dirty="0">
                <a:solidFill>
                  <a:srgbClr val="3333CC"/>
                </a:solidFill>
                <a:latin typeface="微软雅黑"/>
                <a:cs typeface="微软雅黑"/>
              </a:rPr>
              <a:t>五个美国联邦政府机构参与</a:t>
            </a:r>
            <a:endParaRPr lang="zh-CN" altLang="en-US" sz="2400" dirty="0">
              <a:latin typeface="微软雅黑"/>
              <a:cs typeface="微软雅黑"/>
            </a:endParaRPr>
          </a:p>
          <a:p>
            <a:pPr marL="146050">
              <a:lnSpc>
                <a:spcPct val="100000"/>
              </a:lnSpc>
              <a:spcBef>
                <a:spcPts val="2055"/>
              </a:spcBef>
            </a:pPr>
            <a:r>
              <a:rPr lang="zh-CN" altLang="en-US" sz="3600" b="1" dirty="0">
                <a:solidFill>
                  <a:srgbClr val="000099"/>
                </a:solidFill>
                <a:latin typeface="微软雅黑"/>
                <a:cs typeface="微软雅黑"/>
              </a:rPr>
              <a:t>架起“基础研究与产品研发”之间纽带</a:t>
            </a:r>
            <a:endParaRPr lang="zh-CN" altLang="en-US" sz="3600" dirty="0">
              <a:latin typeface="微软雅黑"/>
              <a:cs typeface="微软雅黑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980CADC-C6C9-49EC-A6F8-17A25543F354}"/>
              </a:ext>
            </a:extLst>
          </p:cNvPr>
          <p:cNvSpPr txBox="1"/>
          <p:nvPr/>
        </p:nvSpPr>
        <p:spPr>
          <a:xfrm>
            <a:off x="304800" y="2156284"/>
            <a:ext cx="3162300" cy="12147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260"/>
              </a:spcBef>
            </a:pPr>
            <a:endParaRPr lang="zh-CN" altLang="en-US" sz="3200" dirty="0">
              <a:latin typeface="黑体"/>
              <a:cs typeface="黑体"/>
            </a:endParaRPr>
          </a:p>
          <a:p>
            <a:pPr marL="226060" indent="-213995">
              <a:lnSpc>
                <a:spcPct val="100000"/>
              </a:lnSpc>
              <a:spcBef>
                <a:spcPts val="100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 err="1">
                <a:solidFill>
                  <a:srgbClr val="FF3300"/>
                </a:solidFill>
                <a:latin typeface="华文中宋"/>
                <a:cs typeface="华文中宋"/>
              </a:rPr>
              <a:t>国家战略需求</a:t>
            </a:r>
            <a:endParaRPr sz="2800" dirty="0">
              <a:latin typeface="华文中宋"/>
              <a:cs typeface="华文中宋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6F74311-E1AA-44D5-9010-447CD76B8FA2}"/>
              </a:ext>
            </a:extLst>
          </p:cNvPr>
          <p:cNvSpPr txBox="1"/>
          <p:nvPr/>
        </p:nvSpPr>
        <p:spPr>
          <a:xfrm>
            <a:off x="184582" y="3486962"/>
            <a:ext cx="4537075" cy="178943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3600" b="1" spc="-10" dirty="0">
                <a:solidFill>
                  <a:srgbClr val="000099"/>
                </a:solidFill>
                <a:latin typeface="宋体"/>
                <a:cs typeface="宋体"/>
              </a:rPr>
              <a:t>习近平主席</a:t>
            </a:r>
            <a:endParaRPr sz="3600" dirty="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600" b="1" spc="-5" dirty="0">
                <a:solidFill>
                  <a:srgbClr val="000099"/>
                </a:solidFill>
                <a:latin typeface="宋体"/>
                <a:cs typeface="宋体"/>
              </a:rPr>
              <a:t>两院院士大会讲话</a:t>
            </a:r>
            <a:endParaRPr sz="3600" dirty="0">
              <a:latin typeface="宋体"/>
              <a:cs typeface="宋体"/>
            </a:endParaRPr>
          </a:p>
          <a:p>
            <a:pPr marL="1270" algn="ctr">
              <a:lnSpc>
                <a:spcPct val="100000"/>
              </a:lnSpc>
            </a:pPr>
            <a:r>
              <a:rPr sz="3600" b="1" spc="-5" dirty="0">
                <a:solidFill>
                  <a:srgbClr val="FF3300"/>
                </a:solidFill>
                <a:latin typeface="黑体"/>
                <a:cs typeface="黑体"/>
              </a:rPr>
              <a:t>创新、创新、再创新</a:t>
            </a:r>
            <a:endParaRPr sz="3600" dirty="0">
              <a:latin typeface="黑体"/>
              <a:cs typeface="黑体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BCF22C4-EDFF-493A-96D1-E986995BFE26}"/>
              </a:ext>
            </a:extLst>
          </p:cNvPr>
          <p:cNvSpPr txBox="1"/>
          <p:nvPr/>
        </p:nvSpPr>
        <p:spPr>
          <a:xfrm>
            <a:off x="4832070" y="3517294"/>
            <a:ext cx="2468880" cy="1190625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85"/>
              </a:spcBef>
            </a:pPr>
            <a:r>
              <a:rPr sz="3600" b="1" spc="-10" dirty="0">
                <a:solidFill>
                  <a:srgbClr val="000099"/>
                </a:solidFill>
                <a:latin typeface="宋体"/>
                <a:cs typeface="宋体"/>
              </a:rPr>
              <a:t>李克强总理</a:t>
            </a:r>
            <a:endParaRPr sz="3600" dirty="0">
              <a:latin typeface="宋体"/>
              <a:cs typeface="宋体"/>
            </a:endParaRPr>
          </a:p>
          <a:p>
            <a:pPr marL="88265">
              <a:lnSpc>
                <a:spcPct val="100000"/>
              </a:lnSpc>
              <a:spcBef>
                <a:spcPts val="5"/>
              </a:spcBef>
            </a:pPr>
            <a:r>
              <a:rPr sz="3600" b="1" spc="-5" dirty="0">
                <a:solidFill>
                  <a:srgbClr val="FF3300"/>
                </a:solidFill>
                <a:latin typeface="黑体"/>
                <a:cs typeface="黑体"/>
              </a:rPr>
              <a:t>创新、创业</a:t>
            </a:r>
            <a:endParaRPr sz="36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4507865" cy="31153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光子晶体－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领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域与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景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无线通讯－光子晶体天线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37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无需反射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罩，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不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受方向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约束</a:t>
            </a:r>
            <a:endParaRPr sz="2000">
              <a:latin typeface="幼圆"/>
              <a:cs typeface="幼圆"/>
            </a:endParaRPr>
          </a:p>
          <a:p>
            <a:pPr marL="462280" lvl="1" indent="-182245">
              <a:lnSpc>
                <a:spcPts val="34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电磁屏蔽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防电磁辐射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隐身技术</a:t>
            </a:r>
            <a:endParaRPr sz="2000">
              <a:latin typeface="幼圆"/>
              <a:cs typeface="幼圆"/>
            </a:endParaRPr>
          </a:p>
          <a:p>
            <a:pPr marL="462280" lvl="1" indent="-182245">
              <a:lnSpc>
                <a:spcPts val="367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光子晶体纤维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865" y="4373371"/>
            <a:ext cx="3225165" cy="2576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5320" indent="-285115">
              <a:lnSpc>
                <a:spcPts val="26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655955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光传输能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量损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失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小</a:t>
            </a:r>
            <a:endParaRPr sz="2000">
              <a:latin typeface="幼圆"/>
              <a:cs typeface="幼圆"/>
            </a:endParaRPr>
          </a:p>
          <a:p>
            <a:pPr marL="194310" indent="-182245">
              <a:lnSpc>
                <a:spcPts val="367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滤波器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: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提高波的品质</a:t>
            </a:r>
            <a:endParaRPr sz="2400">
              <a:latin typeface="微软雅黑"/>
              <a:cs typeface="微软雅黑"/>
            </a:endParaRPr>
          </a:p>
          <a:p>
            <a:pPr marL="194310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新型激光器</a:t>
            </a:r>
            <a:endParaRPr sz="2400">
              <a:latin typeface="微软雅黑"/>
              <a:cs typeface="微软雅黑"/>
            </a:endParaRPr>
          </a:p>
          <a:p>
            <a:pPr marL="194310" indent="-182245">
              <a:lnSpc>
                <a:spcPts val="3535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光子器件</a:t>
            </a:r>
            <a:endParaRPr sz="2400">
              <a:latin typeface="微软雅黑"/>
              <a:cs typeface="微软雅黑"/>
            </a:endParaRPr>
          </a:p>
          <a:p>
            <a:pPr marL="655955" lvl="1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65659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光子晶体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－集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成光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路</a:t>
            </a:r>
            <a:endParaRPr sz="2000">
              <a:latin typeface="幼圆"/>
              <a:cs typeface="幼圆"/>
            </a:endParaRPr>
          </a:p>
          <a:p>
            <a:pPr marL="655320" lvl="1" indent="-285115">
              <a:lnSpc>
                <a:spcPts val="33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655955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光子计算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机－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光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速计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算</a:t>
            </a:r>
            <a:endParaRPr sz="2000">
              <a:latin typeface="幼圆"/>
              <a:cs typeface="幼圆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1147" y="2491739"/>
            <a:ext cx="4969763" cy="17617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66209" y="4316933"/>
            <a:ext cx="482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99"/>
                </a:solidFill>
                <a:latin typeface="微软雅黑"/>
                <a:cs typeface="微软雅黑"/>
              </a:rPr>
              <a:t>传播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3864" y="4316933"/>
            <a:ext cx="482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99"/>
                </a:solidFill>
                <a:latin typeface="微软雅黑"/>
                <a:cs typeface="微软雅黑"/>
              </a:rPr>
              <a:t>屏蔽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906" y="4316933"/>
            <a:ext cx="482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99"/>
                </a:solidFill>
                <a:latin typeface="微软雅黑"/>
                <a:cs typeface="微软雅黑"/>
              </a:rPr>
              <a:t>天线</a:t>
            </a:r>
            <a:endParaRPr sz="18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408" y="4724400"/>
            <a:ext cx="3023616" cy="161239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49315" y="6333845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集成光路示意图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217795" cy="31292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制造技术－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光子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体发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展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的瓶颈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理论新观点：无法验证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535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工程化发展：缺少工程化指标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37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微结构制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造的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精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度指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标</a:t>
            </a:r>
            <a:endParaRPr sz="2000">
              <a:latin typeface="幼圆"/>
              <a:cs typeface="幼圆"/>
            </a:endParaRPr>
          </a:p>
          <a:p>
            <a:pPr marL="462915" lvl="1" indent="-182880">
              <a:lnSpc>
                <a:spcPts val="349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器件制造：外形如何制造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外形与性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能的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关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系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外形精度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的控</a:t>
            </a:r>
            <a:r>
              <a:rPr sz="2000" b="1" spc="10" dirty="0">
                <a:solidFill>
                  <a:srgbClr val="5F5F5F"/>
                </a:solidFill>
                <a:latin typeface="幼圆"/>
                <a:cs typeface="幼圆"/>
              </a:rPr>
              <a:t>制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指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标</a:t>
            </a:r>
            <a:endParaRPr sz="2000">
              <a:latin typeface="幼圆"/>
              <a:cs typeface="幼圆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6444" y="1988820"/>
            <a:ext cx="3674363" cy="35387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4715" y="4869179"/>
            <a:ext cx="4465320" cy="1190625"/>
          </a:xfrm>
          <a:prstGeom prst="rect">
            <a:avLst/>
          </a:prstGeom>
          <a:solidFill>
            <a:srgbClr val="CCCCFF"/>
          </a:solidFill>
        </p:spPr>
        <p:txBody>
          <a:bodyPr vert="horz" wrap="square" lIns="0" tIns="35560" rIns="0" bIns="0" rtlCol="0">
            <a:spAutoFit/>
          </a:bodyPr>
          <a:lstStyle/>
          <a:p>
            <a:pPr marL="1315085" marR="387985" indent="-918210">
              <a:lnSpc>
                <a:spcPct val="100000"/>
              </a:lnSpc>
              <a:spcBef>
                <a:spcPts val="280"/>
              </a:spcBef>
            </a:pPr>
            <a:r>
              <a:rPr sz="3600" b="1" spc="-5" dirty="0">
                <a:solidFill>
                  <a:srgbClr val="FF3300"/>
                </a:solidFill>
                <a:latin typeface="宋体"/>
                <a:cs typeface="宋体"/>
              </a:rPr>
              <a:t>三维光子晶体制造 研究热点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4121" y="5759297"/>
            <a:ext cx="345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99"/>
                </a:solidFill>
                <a:latin typeface="微软雅黑"/>
                <a:cs typeface="微软雅黑"/>
              </a:rPr>
              <a:t>三维光子晶体复杂微小结构示意图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41589" y="2052878"/>
            <a:ext cx="6709409" cy="4497705"/>
            <a:chOff x="1441589" y="2052878"/>
            <a:chExt cx="6709409" cy="44977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589" y="2052878"/>
              <a:ext cx="6708990" cy="44972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06396" y="2216415"/>
              <a:ext cx="6219825" cy="4010025"/>
            </a:xfrm>
            <a:custGeom>
              <a:avLst/>
              <a:gdLst/>
              <a:ahLst/>
              <a:cxnLst/>
              <a:rect l="l" t="t" r="r" b="b"/>
              <a:pathLst>
                <a:path w="6219825" h="4010025">
                  <a:moveTo>
                    <a:pt x="0" y="4009747"/>
                  </a:moveTo>
                  <a:lnTo>
                    <a:pt x="6219511" y="4009747"/>
                  </a:lnTo>
                  <a:lnTo>
                    <a:pt x="6219510" y="0"/>
                  </a:lnTo>
                  <a:lnTo>
                    <a:pt x="0" y="0"/>
                  </a:lnTo>
                  <a:lnTo>
                    <a:pt x="0" y="4009747"/>
                  </a:lnTo>
                  <a:close/>
                </a:path>
              </a:pathLst>
            </a:custGeom>
            <a:ln w="112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561" y="3862065"/>
              <a:ext cx="3662911" cy="21327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18561" y="3862065"/>
              <a:ext cx="3663315" cy="2132965"/>
            </a:xfrm>
            <a:custGeom>
              <a:avLst/>
              <a:gdLst/>
              <a:ahLst/>
              <a:cxnLst/>
              <a:rect l="l" t="t" r="r" b="b"/>
              <a:pathLst>
                <a:path w="3663315" h="2132965">
                  <a:moveTo>
                    <a:pt x="0" y="2132764"/>
                  </a:moveTo>
                  <a:lnTo>
                    <a:pt x="3662911" y="2132764"/>
                  </a:lnTo>
                  <a:lnTo>
                    <a:pt x="3662911" y="0"/>
                  </a:lnTo>
                  <a:lnTo>
                    <a:pt x="0" y="0"/>
                  </a:lnTo>
                  <a:lnTo>
                    <a:pt x="0" y="2132764"/>
                  </a:lnTo>
                  <a:close/>
                </a:path>
              </a:pathLst>
            </a:custGeom>
            <a:ln w="112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61320" y="3835660"/>
              <a:ext cx="3409315" cy="2048510"/>
            </a:xfrm>
            <a:custGeom>
              <a:avLst/>
              <a:gdLst/>
              <a:ahLst/>
              <a:cxnLst/>
              <a:rect l="l" t="t" r="r" b="b"/>
              <a:pathLst>
                <a:path w="3409315" h="2048510">
                  <a:moveTo>
                    <a:pt x="3409250" y="0"/>
                  </a:moveTo>
                  <a:lnTo>
                    <a:pt x="0" y="0"/>
                  </a:lnTo>
                  <a:lnTo>
                    <a:pt x="0" y="2048206"/>
                  </a:lnTo>
                  <a:lnTo>
                    <a:pt x="3409250" y="2048206"/>
                  </a:lnTo>
                  <a:lnTo>
                    <a:pt x="3409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20" y="4334208"/>
              <a:ext cx="3409250" cy="15364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07381" y="2560560"/>
              <a:ext cx="4863465" cy="3310254"/>
            </a:xfrm>
            <a:custGeom>
              <a:avLst/>
              <a:gdLst/>
              <a:ahLst/>
              <a:cxnLst/>
              <a:rect l="l" t="t" r="r" b="b"/>
              <a:pathLst>
                <a:path w="4863465" h="3310254">
                  <a:moveTo>
                    <a:pt x="1453939" y="3310140"/>
                  </a:moveTo>
                  <a:lnTo>
                    <a:pt x="4863189" y="3310140"/>
                  </a:lnTo>
                  <a:lnTo>
                    <a:pt x="4863189" y="1773647"/>
                  </a:lnTo>
                  <a:lnTo>
                    <a:pt x="1453939" y="1773647"/>
                  </a:lnTo>
                  <a:lnTo>
                    <a:pt x="1453939" y="3310140"/>
                  </a:lnTo>
                  <a:close/>
                </a:path>
                <a:path w="4863465" h="3310254">
                  <a:moveTo>
                    <a:pt x="0" y="378029"/>
                  </a:moveTo>
                  <a:lnTo>
                    <a:pt x="691257" y="378029"/>
                  </a:lnTo>
                  <a:lnTo>
                    <a:pt x="691257" y="0"/>
                  </a:lnTo>
                  <a:lnTo>
                    <a:pt x="0" y="0"/>
                  </a:lnTo>
                  <a:lnTo>
                    <a:pt x="0" y="378029"/>
                  </a:lnTo>
                  <a:close/>
                </a:path>
              </a:pathLst>
            </a:custGeom>
            <a:ln w="11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28684" y="2453207"/>
              <a:ext cx="2791460" cy="1920875"/>
            </a:xfrm>
            <a:custGeom>
              <a:avLst/>
              <a:gdLst/>
              <a:ahLst/>
              <a:cxnLst/>
              <a:rect l="l" t="t" r="r" b="b"/>
              <a:pathLst>
                <a:path w="2791460" h="1920875">
                  <a:moveTo>
                    <a:pt x="510933" y="312356"/>
                  </a:moveTo>
                  <a:lnTo>
                    <a:pt x="435800" y="297319"/>
                  </a:lnTo>
                  <a:lnTo>
                    <a:pt x="360654" y="282270"/>
                  </a:lnTo>
                  <a:lnTo>
                    <a:pt x="360654" y="297319"/>
                  </a:lnTo>
                  <a:lnTo>
                    <a:pt x="0" y="297319"/>
                  </a:lnTo>
                  <a:lnTo>
                    <a:pt x="0" y="327406"/>
                  </a:lnTo>
                  <a:lnTo>
                    <a:pt x="360654" y="327406"/>
                  </a:lnTo>
                  <a:lnTo>
                    <a:pt x="360654" y="342455"/>
                  </a:lnTo>
                  <a:lnTo>
                    <a:pt x="435800" y="327406"/>
                  </a:lnTo>
                  <a:lnTo>
                    <a:pt x="510933" y="312356"/>
                  </a:lnTo>
                  <a:close/>
                </a:path>
                <a:path w="2791460" h="1920875">
                  <a:moveTo>
                    <a:pt x="2791371" y="1920468"/>
                  </a:moveTo>
                  <a:lnTo>
                    <a:pt x="2767126" y="1801456"/>
                  </a:lnTo>
                  <a:lnTo>
                    <a:pt x="2760713" y="1770011"/>
                  </a:lnTo>
                  <a:lnTo>
                    <a:pt x="2746921" y="1775853"/>
                  </a:lnTo>
                  <a:lnTo>
                    <a:pt x="2146757" y="349288"/>
                  </a:lnTo>
                  <a:lnTo>
                    <a:pt x="2372106" y="566483"/>
                  </a:lnTo>
                  <a:lnTo>
                    <a:pt x="2394928" y="542709"/>
                  </a:lnTo>
                  <a:lnTo>
                    <a:pt x="2438260" y="497573"/>
                  </a:lnTo>
                  <a:lnTo>
                    <a:pt x="2446350" y="489153"/>
                  </a:lnTo>
                  <a:lnTo>
                    <a:pt x="2438539" y="481622"/>
                  </a:lnTo>
                  <a:lnTo>
                    <a:pt x="2414498" y="458457"/>
                  </a:lnTo>
                  <a:lnTo>
                    <a:pt x="2414498" y="489762"/>
                  </a:lnTo>
                  <a:lnTo>
                    <a:pt x="2371496" y="534581"/>
                  </a:lnTo>
                  <a:lnTo>
                    <a:pt x="2124608" y="296621"/>
                  </a:lnTo>
                  <a:lnTo>
                    <a:pt x="2123262" y="293408"/>
                  </a:lnTo>
                  <a:lnTo>
                    <a:pt x="2121878" y="293992"/>
                  </a:lnTo>
                  <a:lnTo>
                    <a:pt x="1904923" y="84861"/>
                  </a:lnTo>
                  <a:lnTo>
                    <a:pt x="1896491" y="76733"/>
                  </a:lnTo>
                  <a:lnTo>
                    <a:pt x="1903984" y="68910"/>
                  </a:lnTo>
                  <a:lnTo>
                    <a:pt x="1939480" y="31915"/>
                  </a:lnTo>
                  <a:lnTo>
                    <a:pt x="2414498" y="489762"/>
                  </a:lnTo>
                  <a:lnTo>
                    <a:pt x="2414498" y="458457"/>
                  </a:lnTo>
                  <a:lnTo>
                    <a:pt x="1963534" y="23774"/>
                  </a:lnTo>
                  <a:lnTo>
                    <a:pt x="1938870" y="0"/>
                  </a:lnTo>
                  <a:lnTo>
                    <a:pt x="1864639" y="77343"/>
                  </a:lnTo>
                  <a:lnTo>
                    <a:pt x="2099335" y="303568"/>
                  </a:lnTo>
                  <a:lnTo>
                    <a:pt x="2095614" y="305142"/>
                  </a:lnTo>
                  <a:lnTo>
                    <a:pt x="2098992" y="313182"/>
                  </a:lnTo>
                  <a:lnTo>
                    <a:pt x="2081784" y="308444"/>
                  </a:lnTo>
                  <a:lnTo>
                    <a:pt x="2079574" y="316534"/>
                  </a:lnTo>
                  <a:lnTo>
                    <a:pt x="2021217" y="304838"/>
                  </a:lnTo>
                  <a:lnTo>
                    <a:pt x="1946084" y="289788"/>
                  </a:lnTo>
                  <a:lnTo>
                    <a:pt x="1946084" y="304838"/>
                  </a:lnTo>
                  <a:lnTo>
                    <a:pt x="1585429" y="304838"/>
                  </a:lnTo>
                  <a:lnTo>
                    <a:pt x="1585429" y="334924"/>
                  </a:lnTo>
                  <a:lnTo>
                    <a:pt x="1946084" y="334924"/>
                  </a:lnTo>
                  <a:lnTo>
                    <a:pt x="1946084" y="349973"/>
                  </a:lnTo>
                  <a:lnTo>
                    <a:pt x="2021217" y="334924"/>
                  </a:lnTo>
                  <a:lnTo>
                    <a:pt x="2077631" y="323646"/>
                  </a:lnTo>
                  <a:lnTo>
                    <a:pt x="1696974" y="1718665"/>
                  </a:lnTo>
                  <a:lnTo>
                    <a:pt x="1682356" y="1714639"/>
                  </a:lnTo>
                  <a:lnTo>
                    <a:pt x="1671840" y="1867814"/>
                  </a:lnTo>
                  <a:lnTo>
                    <a:pt x="1735099" y="1741119"/>
                  </a:lnTo>
                  <a:lnTo>
                    <a:pt x="1740357" y="1730590"/>
                  </a:lnTo>
                  <a:lnTo>
                    <a:pt x="1725841" y="1726603"/>
                  </a:lnTo>
                  <a:lnTo>
                    <a:pt x="2106676" y="331470"/>
                  </a:lnTo>
                  <a:lnTo>
                    <a:pt x="2719133" y="1787613"/>
                  </a:lnTo>
                  <a:lnTo>
                    <a:pt x="2705265" y="1793481"/>
                  </a:lnTo>
                  <a:lnTo>
                    <a:pt x="2791371" y="1920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8561" y="3277124"/>
              <a:ext cx="3342004" cy="1149350"/>
            </a:xfrm>
            <a:custGeom>
              <a:avLst/>
              <a:gdLst/>
              <a:ahLst/>
              <a:cxnLst/>
              <a:rect l="l" t="t" r="r" b="b"/>
              <a:pathLst>
                <a:path w="3342004" h="1149350">
                  <a:moveTo>
                    <a:pt x="3341627" y="0"/>
                  </a:moveTo>
                  <a:lnTo>
                    <a:pt x="3086162" y="342295"/>
                  </a:lnTo>
                </a:path>
                <a:path w="3342004" h="1149350">
                  <a:moveTo>
                    <a:pt x="1108265" y="1149210"/>
                  </a:moveTo>
                  <a:lnTo>
                    <a:pt x="0" y="466424"/>
                  </a:lnTo>
                </a:path>
              </a:pathLst>
            </a:custGeom>
            <a:ln w="11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8985" y="5400515"/>
              <a:ext cx="1679575" cy="367030"/>
            </a:xfrm>
            <a:custGeom>
              <a:avLst/>
              <a:gdLst/>
              <a:ahLst/>
              <a:cxnLst/>
              <a:rect l="l" t="t" r="r" b="b"/>
              <a:pathLst>
                <a:path w="1679575" h="367029">
                  <a:moveTo>
                    <a:pt x="1679304" y="0"/>
                  </a:moveTo>
                  <a:lnTo>
                    <a:pt x="0" y="0"/>
                  </a:lnTo>
                  <a:lnTo>
                    <a:pt x="0" y="366745"/>
                  </a:lnTo>
                  <a:lnTo>
                    <a:pt x="1679304" y="366745"/>
                  </a:lnTo>
                  <a:lnTo>
                    <a:pt x="1679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23739" y="5443846"/>
            <a:ext cx="151003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spc="10" dirty="0">
                <a:latin typeface="Times New Roman"/>
                <a:cs typeface="Times New Roman"/>
              </a:rPr>
              <a:t>Ceramic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resin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00681" y="2210700"/>
            <a:ext cx="6231255" cy="4021454"/>
            <a:chOff x="1600681" y="2210700"/>
            <a:chExt cx="6231255" cy="4021454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121" y="4347303"/>
              <a:ext cx="1192719" cy="8539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14121" y="4347343"/>
              <a:ext cx="1193165" cy="854075"/>
            </a:xfrm>
            <a:custGeom>
              <a:avLst/>
              <a:gdLst/>
              <a:ahLst/>
              <a:cxnLst/>
              <a:rect l="l" t="t" r="r" b="b"/>
              <a:pathLst>
                <a:path w="1193164" h="854075">
                  <a:moveTo>
                    <a:pt x="0" y="0"/>
                  </a:moveTo>
                  <a:lnTo>
                    <a:pt x="0" y="853812"/>
                  </a:lnTo>
                  <a:lnTo>
                    <a:pt x="1192719" y="853812"/>
                  </a:lnTo>
                  <a:lnTo>
                    <a:pt x="1192719" y="388336"/>
                  </a:lnTo>
                  <a:lnTo>
                    <a:pt x="766393" y="388336"/>
                  </a:lnTo>
                  <a:lnTo>
                    <a:pt x="766393" y="234416"/>
                  </a:lnTo>
                  <a:lnTo>
                    <a:pt x="339918" y="234416"/>
                  </a:lnTo>
                  <a:lnTo>
                    <a:pt x="339918" y="0"/>
                  </a:lnTo>
                  <a:lnTo>
                    <a:pt x="0" y="0"/>
                  </a:lnTo>
                  <a:close/>
                </a:path>
              </a:pathLst>
            </a:custGeom>
            <a:ln w="1127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6513" y="3666468"/>
              <a:ext cx="86407" cy="16212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06396" y="2216415"/>
              <a:ext cx="6219825" cy="4010025"/>
            </a:xfrm>
            <a:custGeom>
              <a:avLst/>
              <a:gdLst/>
              <a:ahLst/>
              <a:cxnLst/>
              <a:rect l="l" t="t" r="r" b="b"/>
              <a:pathLst>
                <a:path w="6219825" h="4010025">
                  <a:moveTo>
                    <a:pt x="4510117" y="3071254"/>
                  </a:moveTo>
                  <a:lnTo>
                    <a:pt x="4596524" y="3071254"/>
                  </a:lnTo>
                  <a:lnTo>
                    <a:pt x="4596524" y="1450052"/>
                  </a:lnTo>
                  <a:lnTo>
                    <a:pt x="4510116" y="1450052"/>
                  </a:lnTo>
                  <a:lnTo>
                    <a:pt x="4510117" y="3071254"/>
                  </a:lnTo>
                  <a:close/>
                </a:path>
                <a:path w="6219825" h="4010025">
                  <a:moveTo>
                    <a:pt x="0" y="4009747"/>
                  </a:moveTo>
                  <a:lnTo>
                    <a:pt x="6219511" y="4009747"/>
                  </a:lnTo>
                  <a:lnTo>
                    <a:pt x="6219510" y="0"/>
                  </a:lnTo>
                  <a:lnTo>
                    <a:pt x="0" y="0"/>
                  </a:lnTo>
                  <a:lnTo>
                    <a:pt x="0" y="4009747"/>
                  </a:lnTo>
                  <a:close/>
                </a:path>
              </a:pathLst>
            </a:custGeom>
            <a:ln w="11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561" y="3862065"/>
              <a:ext cx="3662911" cy="21327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18561" y="3862065"/>
              <a:ext cx="3663315" cy="2132965"/>
            </a:xfrm>
            <a:custGeom>
              <a:avLst/>
              <a:gdLst/>
              <a:ahLst/>
              <a:cxnLst/>
              <a:rect l="l" t="t" r="r" b="b"/>
              <a:pathLst>
                <a:path w="3663315" h="2132965">
                  <a:moveTo>
                    <a:pt x="0" y="2132764"/>
                  </a:moveTo>
                  <a:lnTo>
                    <a:pt x="3662911" y="2132764"/>
                  </a:lnTo>
                  <a:lnTo>
                    <a:pt x="3662911" y="0"/>
                  </a:lnTo>
                  <a:lnTo>
                    <a:pt x="0" y="0"/>
                  </a:lnTo>
                  <a:lnTo>
                    <a:pt x="0" y="2132764"/>
                  </a:lnTo>
                  <a:close/>
                </a:path>
              </a:pathLst>
            </a:custGeom>
            <a:ln w="112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1320" y="3835660"/>
              <a:ext cx="3409315" cy="26670"/>
            </a:xfrm>
            <a:custGeom>
              <a:avLst/>
              <a:gdLst/>
              <a:ahLst/>
              <a:cxnLst/>
              <a:rect l="l" t="t" r="r" b="b"/>
              <a:pathLst>
                <a:path w="3409315" h="26670">
                  <a:moveTo>
                    <a:pt x="0" y="26405"/>
                  </a:moveTo>
                  <a:lnTo>
                    <a:pt x="3409250" y="26405"/>
                  </a:lnTo>
                  <a:lnTo>
                    <a:pt x="3409250" y="0"/>
                  </a:lnTo>
                  <a:lnTo>
                    <a:pt x="0" y="0"/>
                  </a:lnTo>
                  <a:lnTo>
                    <a:pt x="0" y="26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561" y="3862065"/>
              <a:ext cx="3662911" cy="21327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18561" y="3862065"/>
              <a:ext cx="3663315" cy="2132965"/>
            </a:xfrm>
            <a:custGeom>
              <a:avLst/>
              <a:gdLst/>
              <a:ahLst/>
              <a:cxnLst/>
              <a:rect l="l" t="t" r="r" b="b"/>
              <a:pathLst>
                <a:path w="3663315" h="2132965">
                  <a:moveTo>
                    <a:pt x="0" y="2132764"/>
                  </a:moveTo>
                  <a:lnTo>
                    <a:pt x="3662911" y="2132764"/>
                  </a:lnTo>
                  <a:lnTo>
                    <a:pt x="3662911" y="0"/>
                  </a:lnTo>
                  <a:lnTo>
                    <a:pt x="0" y="0"/>
                  </a:lnTo>
                  <a:lnTo>
                    <a:pt x="0" y="2132764"/>
                  </a:lnTo>
                  <a:close/>
                </a:path>
              </a:pathLst>
            </a:custGeom>
            <a:ln w="112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61320" y="3835660"/>
              <a:ext cx="3409315" cy="2048510"/>
            </a:xfrm>
            <a:custGeom>
              <a:avLst/>
              <a:gdLst/>
              <a:ahLst/>
              <a:cxnLst/>
              <a:rect l="l" t="t" r="r" b="b"/>
              <a:pathLst>
                <a:path w="3409315" h="2048510">
                  <a:moveTo>
                    <a:pt x="3409250" y="0"/>
                  </a:moveTo>
                  <a:lnTo>
                    <a:pt x="0" y="0"/>
                  </a:lnTo>
                  <a:lnTo>
                    <a:pt x="0" y="2048206"/>
                  </a:lnTo>
                  <a:lnTo>
                    <a:pt x="3409250" y="2048206"/>
                  </a:lnTo>
                  <a:lnTo>
                    <a:pt x="34092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20" y="4334208"/>
              <a:ext cx="3409250" cy="15364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07381" y="2560560"/>
              <a:ext cx="4863465" cy="3310254"/>
            </a:xfrm>
            <a:custGeom>
              <a:avLst/>
              <a:gdLst/>
              <a:ahLst/>
              <a:cxnLst/>
              <a:rect l="l" t="t" r="r" b="b"/>
              <a:pathLst>
                <a:path w="4863465" h="3310254">
                  <a:moveTo>
                    <a:pt x="1453939" y="3310140"/>
                  </a:moveTo>
                  <a:lnTo>
                    <a:pt x="4863189" y="3310140"/>
                  </a:lnTo>
                  <a:lnTo>
                    <a:pt x="4863189" y="1773647"/>
                  </a:lnTo>
                  <a:lnTo>
                    <a:pt x="1453939" y="1773647"/>
                  </a:lnTo>
                  <a:lnTo>
                    <a:pt x="1453939" y="3310140"/>
                  </a:lnTo>
                  <a:close/>
                </a:path>
                <a:path w="4863465" h="3310254">
                  <a:moveTo>
                    <a:pt x="0" y="378029"/>
                  </a:moveTo>
                  <a:lnTo>
                    <a:pt x="691257" y="378029"/>
                  </a:lnTo>
                  <a:lnTo>
                    <a:pt x="691257" y="0"/>
                  </a:lnTo>
                  <a:lnTo>
                    <a:pt x="0" y="0"/>
                  </a:lnTo>
                  <a:lnTo>
                    <a:pt x="0" y="378029"/>
                  </a:lnTo>
                  <a:close/>
                </a:path>
              </a:pathLst>
            </a:custGeom>
            <a:ln w="11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97740" y="2565539"/>
            <a:ext cx="52451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Times New Roman"/>
                <a:cs typeface="Times New Roman"/>
              </a:rPr>
              <a:t>l</a:t>
            </a:r>
            <a:r>
              <a:rPr sz="2100" spc="15" dirty="0">
                <a:latin typeface="Times New Roman"/>
                <a:cs typeface="Times New Roman"/>
              </a:rPr>
              <a:t>a</a:t>
            </a:r>
            <a:r>
              <a:rPr sz="2100" spc="10" dirty="0">
                <a:latin typeface="Times New Roman"/>
                <a:cs typeface="Times New Roman"/>
              </a:rPr>
              <a:t>ser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79069" y="2575606"/>
            <a:ext cx="1022350" cy="378460"/>
          </a:xfrm>
          <a:prstGeom prst="rect">
            <a:avLst/>
          </a:prstGeom>
          <a:ln w="11282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80"/>
              </a:spcBef>
            </a:pPr>
            <a:r>
              <a:rPr sz="2100" spc="10" dirty="0">
                <a:latin typeface="Times New Roman"/>
                <a:cs typeface="Times New Roman"/>
              </a:rPr>
              <a:t>shaping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28684" y="2453208"/>
            <a:ext cx="2791460" cy="1920875"/>
          </a:xfrm>
          <a:custGeom>
            <a:avLst/>
            <a:gdLst/>
            <a:ahLst/>
            <a:cxnLst/>
            <a:rect l="l" t="t" r="r" b="b"/>
            <a:pathLst>
              <a:path w="2791460" h="1920875">
                <a:moveTo>
                  <a:pt x="510933" y="312356"/>
                </a:moveTo>
                <a:lnTo>
                  <a:pt x="435800" y="297319"/>
                </a:lnTo>
                <a:lnTo>
                  <a:pt x="360654" y="282270"/>
                </a:lnTo>
                <a:lnTo>
                  <a:pt x="360654" y="297319"/>
                </a:lnTo>
                <a:lnTo>
                  <a:pt x="0" y="297319"/>
                </a:lnTo>
                <a:lnTo>
                  <a:pt x="0" y="327406"/>
                </a:lnTo>
                <a:lnTo>
                  <a:pt x="360654" y="327406"/>
                </a:lnTo>
                <a:lnTo>
                  <a:pt x="360654" y="342455"/>
                </a:lnTo>
                <a:lnTo>
                  <a:pt x="435800" y="327406"/>
                </a:lnTo>
                <a:lnTo>
                  <a:pt x="510933" y="312356"/>
                </a:lnTo>
                <a:close/>
              </a:path>
              <a:path w="2791460" h="1920875">
                <a:moveTo>
                  <a:pt x="2791371" y="1920468"/>
                </a:moveTo>
                <a:lnTo>
                  <a:pt x="2767126" y="1801456"/>
                </a:lnTo>
                <a:lnTo>
                  <a:pt x="2760713" y="1770011"/>
                </a:lnTo>
                <a:lnTo>
                  <a:pt x="2746921" y="1775853"/>
                </a:lnTo>
                <a:lnTo>
                  <a:pt x="2146757" y="349288"/>
                </a:lnTo>
                <a:lnTo>
                  <a:pt x="2372106" y="566483"/>
                </a:lnTo>
                <a:lnTo>
                  <a:pt x="2394928" y="542709"/>
                </a:lnTo>
                <a:lnTo>
                  <a:pt x="2438260" y="497573"/>
                </a:lnTo>
                <a:lnTo>
                  <a:pt x="2446350" y="489153"/>
                </a:lnTo>
                <a:lnTo>
                  <a:pt x="2438539" y="481622"/>
                </a:lnTo>
                <a:lnTo>
                  <a:pt x="2414498" y="458457"/>
                </a:lnTo>
                <a:lnTo>
                  <a:pt x="2414498" y="489762"/>
                </a:lnTo>
                <a:lnTo>
                  <a:pt x="2371496" y="534581"/>
                </a:lnTo>
                <a:lnTo>
                  <a:pt x="2124608" y="296621"/>
                </a:lnTo>
                <a:lnTo>
                  <a:pt x="2123262" y="293408"/>
                </a:lnTo>
                <a:lnTo>
                  <a:pt x="2121878" y="293992"/>
                </a:lnTo>
                <a:lnTo>
                  <a:pt x="1904923" y="84861"/>
                </a:lnTo>
                <a:lnTo>
                  <a:pt x="1896491" y="76733"/>
                </a:lnTo>
                <a:lnTo>
                  <a:pt x="1903984" y="68910"/>
                </a:lnTo>
                <a:lnTo>
                  <a:pt x="1939480" y="31915"/>
                </a:lnTo>
                <a:lnTo>
                  <a:pt x="2414498" y="489762"/>
                </a:lnTo>
                <a:lnTo>
                  <a:pt x="2414498" y="458457"/>
                </a:lnTo>
                <a:lnTo>
                  <a:pt x="1963534" y="23774"/>
                </a:lnTo>
                <a:lnTo>
                  <a:pt x="1938870" y="0"/>
                </a:lnTo>
                <a:lnTo>
                  <a:pt x="1864639" y="77343"/>
                </a:lnTo>
                <a:lnTo>
                  <a:pt x="2099335" y="303568"/>
                </a:lnTo>
                <a:lnTo>
                  <a:pt x="2095614" y="305142"/>
                </a:lnTo>
                <a:lnTo>
                  <a:pt x="2098992" y="313182"/>
                </a:lnTo>
                <a:lnTo>
                  <a:pt x="2081784" y="308444"/>
                </a:lnTo>
                <a:lnTo>
                  <a:pt x="2079574" y="316534"/>
                </a:lnTo>
                <a:lnTo>
                  <a:pt x="2021217" y="304838"/>
                </a:lnTo>
                <a:lnTo>
                  <a:pt x="1946084" y="289788"/>
                </a:lnTo>
                <a:lnTo>
                  <a:pt x="1946084" y="304838"/>
                </a:lnTo>
                <a:lnTo>
                  <a:pt x="1585429" y="304838"/>
                </a:lnTo>
                <a:lnTo>
                  <a:pt x="1585429" y="334924"/>
                </a:lnTo>
                <a:lnTo>
                  <a:pt x="1946084" y="334924"/>
                </a:lnTo>
                <a:lnTo>
                  <a:pt x="1946084" y="349973"/>
                </a:lnTo>
                <a:lnTo>
                  <a:pt x="2021217" y="334924"/>
                </a:lnTo>
                <a:lnTo>
                  <a:pt x="2077631" y="323646"/>
                </a:lnTo>
                <a:lnTo>
                  <a:pt x="1696974" y="1718665"/>
                </a:lnTo>
                <a:lnTo>
                  <a:pt x="1682356" y="1714639"/>
                </a:lnTo>
                <a:lnTo>
                  <a:pt x="1671840" y="1867814"/>
                </a:lnTo>
                <a:lnTo>
                  <a:pt x="1735099" y="1741119"/>
                </a:lnTo>
                <a:lnTo>
                  <a:pt x="1740357" y="1730590"/>
                </a:lnTo>
                <a:lnTo>
                  <a:pt x="1725841" y="1726603"/>
                </a:lnTo>
                <a:lnTo>
                  <a:pt x="2106676" y="331470"/>
                </a:lnTo>
                <a:lnTo>
                  <a:pt x="2719133" y="1787613"/>
                </a:lnTo>
                <a:lnTo>
                  <a:pt x="2705265" y="1793481"/>
                </a:lnTo>
                <a:lnTo>
                  <a:pt x="2791371" y="1920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31745" y="2955831"/>
            <a:ext cx="182372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10" dirty="0">
                <a:latin typeface="Times New Roman"/>
                <a:cs typeface="Times New Roman"/>
              </a:rPr>
              <a:t>support</a:t>
            </a:r>
            <a:r>
              <a:rPr sz="2100" spc="-4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platform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04723" y="3277123"/>
            <a:ext cx="255904" cy="342900"/>
          </a:xfrm>
          <a:custGeom>
            <a:avLst/>
            <a:gdLst/>
            <a:ahLst/>
            <a:cxnLst/>
            <a:rect l="l" t="t" r="r" b="b"/>
            <a:pathLst>
              <a:path w="255904" h="342900">
                <a:moveTo>
                  <a:pt x="255464" y="0"/>
                </a:moveTo>
                <a:lnTo>
                  <a:pt x="0" y="342295"/>
                </a:lnTo>
              </a:path>
            </a:pathLst>
          </a:custGeom>
          <a:ln w="112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81216" y="3423460"/>
            <a:ext cx="176403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100" spc="10" dirty="0">
                <a:latin typeface="Times New Roman"/>
                <a:cs typeface="Times New Roman"/>
              </a:rPr>
              <a:t>produced</a:t>
            </a:r>
            <a:r>
              <a:rPr sz="2100" spc="-3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model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112846" y="3737833"/>
            <a:ext cx="2606040" cy="2029460"/>
            <a:chOff x="3112846" y="3737833"/>
            <a:chExt cx="2606040" cy="2029460"/>
          </a:xfrm>
        </p:grpSpPr>
        <p:sp>
          <p:nvSpPr>
            <p:cNvPr id="35" name="object 35"/>
            <p:cNvSpPr/>
            <p:nvPr/>
          </p:nvSpPr>
          <p:spPr>
            <a:xfrm>
              <a:off x="3118561" y="3743548"/>
              <a:ext cx="1108710" cy="683260"/>
            </a:xfrm>
            <a:custGeom>
              <a:avLst/>
              <a:gdLst/>
              <a:ahLst/>
              <a:cxnLst/>
              <a:rect l="l" t="t" r="r" b="b"/>
              <a:pathLst>
                <a:path w="1108710" h="683260">
                  <a:moveTo>
                    <a:pt x="1108265" y="682785"/>
                  </a:moveTo>
                  <a:lnTo>
                    <a:pt x="0" y="0"/>
                  </a:lnTo>
                </a:path>
              </a:pathLst>
            </a:custGeom>
            <a:ln w="112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38985" y="5400515"/>
              <a:ext cx="1679575" cy="367030"/>
            </a:xfrm>
            <a:custGeom>
              <a:avLst/>
              <a:gdLst/>
              <a:ahLst/>
              <a:cxnLst/>
              <a:rect l="l" t="t" r="r" b="b"/>
              <a:pathLst>
                <a:path w="1679575" h="367029">
                  <a:moveTo>
                    <a:pt x="1679304" y="0"/>
                  </a:moveTo>
                  <a:lnTo>
                    <a:pt x="0" y="0"/>
                  </a:lnTo>
                  <a:lnTo>
                    <a:pt x="0" y="366745"/>
                  </a:lnTo>
                  <a:lnTo>
                    <a:pt x="1679304" y="366745"/>
                  </a:lnTo>
                  <a:lnTo>
                    <a:pt x="1679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08997" y="5443846"/>
            <a:ext cx="52451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100" spc="-10" dirty="0">
                <a:latin typeface="Times New Roman"/>
                <a:cs typeface="Times New Roman"/>
              </a:rPr>
              <a:t>r</a:t>
            </a:r>
            <a:r>
              <a:rPr sz="2100" spc="10" dirty="0">
                <a:latin typeface="Times New Roman"/>
                <a:cs typeface="Times New Roman"/>
              </a:rPr>
              <a:t>esin</a:t>
            </a:r>
            <a:endParaRPr sz="21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30842" y="3660833"/>
            <a:ext cx="2481580" cy="2124710"/>
            <a:chOff x="3730842" y="3660833"/>
            <a:chExt cx="2481580" cy="2124710"/>
          </a:xfrm>
        </p:grpSpPr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121" y="4347303"/>
              <a:ext cx="1192719" cy="85396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114121" y="4347343"/>
              <a:ext cx="1193165" cy="854075"/>
            </a:xfrm>
            <a:custGeom>
              <a:avLst/>
              <a:gdLst/>
              <a:ahLst/>
              <a:cxnLst/>
              <a:rect l="l" t="t" r="r" b="b"/>
              <a:pathLst>
                <a:path w="1193164" h="854075">
                  <a:moveTo>
                    <a:pt x="0" y="0"/>
                  </a:moveTo>
                  <a:lnTo>
                    <a:pt x="0" y="853812"/>
                  </a:lnTo>
                  <a:lnTo>
                    <a:pt x="1192719" y="853812"/>
                  </a:lnTo>
                  <a:lnTo>
                    <a:pt x="1192719" y="388336"/>
                  </a:lnTo>
                  <a:lnTo>
                    <a:pt x="766393" y="388336"/>
                  </a:lnTo>
                  <a:lnTo>
                    <a:pt x="766393" y="234416"/>
                  </a:lnTo>
                  <a:lnTo>
                    <a:pt x="339918" y="234416"/>
                  </a:lnTo>
                  <a:lnTo>
                    <a:pt x="339918" y="0"/>
                  </a:lnTo>
                  <a:lnTo>
                    <a:pt x="0" y="0"/>
                  </a:lnTo>
                  <a:close/>
                </a:path>
              </a:pathLst>
            </a:custGeom>
            <a:ln w="1127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6513" y="3666468"/>
              <a:ext cx="86407" cy="162120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736485" y="3666468"/>
              <a:ext cx="2470150" cy="1626870"/>
            </a:xfrm>
            <a:custGeom>
              <a:avLst/>
              <a:gdLst/>
              <a:ahLst/>
              <a:cxnLst/>
              <a:rect l="l" t="t" r="r" b="b"/>
              <a:pathLst>
                <a:path w="2470150" h="1626870">
                  <a:moveTo>
                    <a:pt x="2380028" y="1621201"/>
                  </a:moveTo>
                  <a:lnTo>
                    <a:pt x="2466435" y="1621201"/>
                  </a:lnTo>
                  <a:lnTo>
                    <a:pt x="2466435" y="0"/>
                  </a:lnTo>
                  <a:lnTo>
                    <a:pt x="2380028" y="0"/>
                  </a:lnTo>
                  <a:lnTo>
                    <a:pt x="2380028" y="1621201"/>
                  </a:lnTo>
                  <a:close/>
                </a:path>
                <a:path w="2470150" h="1626870">
                  <a:moveTo>
                    <a:pt x="0" y="1626844"/>
                  </a:moveTo>
                  <a:lnTo>
                    <a:pt x="2470042" y="1626844"/>
                  </a:lnTo>
                  <a:lnTo>
                    <a:pt x="2470042" y="1542210"/>
                  </a:lnTo>
                  <a:lnTo>
                    <a:pt x="0" y="1542210"/>
                  </a:lnTo>
                  <a:lnTo>
                    <a:pt x="0" y="1626844"/>
                  </a:lnTo>
                  <a:close/>
                </a:path>
              </a:pathLst>
            </a:custGeom>
            <a:ln w="11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6513" y="3666468"/>
              <a:ext cx="86407" cy="162120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116513" y="3666468"/>
              <a:ext cx="86995" cy="1621790"/>
            </a:xfrm>
            <a:custGeom>
              <a:avLst/>
              <a:gdLst/>
              <a:ahLst/>
              <a:cxnLst/>
              <a:rect l="l" t="t" r="r" b="b"/>
              <a:pathLst>
                <a:path w="86995" h="1621789">
                  <a:moveTo>
                    <a:pt x="0" y="1621201"/>
                  </a:moveTo>
                  <a:lnTo>
                    <a:pt x="86407" y="1621201"/>
                  </a:lnTo>
                  <a:lnTo>
                    <a:pt x="86407" y="0"/>
                  </a:lnTo>
                  <a:lnTo>
                    <a:pt x="0" y="0"/>
                  </a:lnTo>
                  <a:lnTo>
                    <a:pt x="0" y="1621201"/>
                  </a:lnTo>
                  <a:close/>
                </a:path>
              </a:pathLst>
            </a:custGeom>
            <a:ln w="112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36485" y="5208679"/>
              <a:ext cx="2470150" cy="85090"/>
            </a:xfrm>
            <a:custGeom>
              <a:avLst/>
              <a:gdLst/>
              <a:ahLst/>
              <a:cxnLst/>
              <a:rect l="l" t="t" r="r" b="b"/>
              <a:pathLst>
                <a:path w="2470150" h="85089">
                  <a:moveTo>
                    <a:pt x="2470042" y="0"/>
                  </a:moveTo>
                  <a:lnTo>
                    <a:pt x="0" y="0"/>
                  </a:lnTo>
                  <a:lnTo>
                    <a:pt x="0" y="84633"/>
                  </a:lnTo>
                  <a:lnTo>
                    <a:pt x="2470042" y="84633"/>
                  </a:lnTo>
                  <a:lnTo>
                    <a:pt x="24700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36485" y="5208679"/>
              <a:ext cx="2470150" cy="85090"/>
            </a:xfrm>
            <a:custGeom>
              <a:avLst/>
              <a:gdLst/>
              <a:ahLst/>
              <a:cxnLst/>
              <a:rect l="l" t="t" r="r" b="b"/>
              <a:pathLst>
                <a:path w="2470150" h="85089">
                  <a:moveTo>
                    <a:pt x="0" y="84633"/>
                  </a:moveTo>
                  <a:lnTo>
                    <a:pt x="2470042" y="84633"/>
                  </a:lnTo>
                  <a:lnTo>
                    <a:pt x="2470042" y="0"/>
                  </a:lnTo>
                  <a:lnTo>
                    <a:pt x="0" y="0"/>
                  </a:lnTo>
                  <a:lnTo>
                    <a:pt x="0" y="84633"/>
                  </a:lnTo>
                  <a:close/>
                </a:path>
              </a:pathLst>
            </a:custGeom>
            <a:ln w="11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20640" y="5391911"/>
              <a:ext cx="1024255" cy="393700"/>
            </a:xfrm>
            <a:custGeom>
              <a:avLst/>
              <a:gdLst/>
              <a:ahLst/>
              <a:cxnLst/>
              <a:rect l="l" t="t" r="r" b="b"/>
              <a:pathLst>
                <a:path w="1024254" h="393700">
                  <a:moveTo>
                    <a:pt x="1024127" y="0"/>
                  </a:moveTo>
                  <a:lnTo>
                    <a:pt x="0" y="0"/>
                  </a:lnTo>
                  <a:lnTo>
                    <a:pt x="0" y="393191"/>
                  </a:lnTo>
                  <a:lnTo>
                    <a:pt x="1024127" y="393191"/>
                  </a:lnTo>
                  <a:lnTo>
                    <a:pt x="1024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123739" y="5369763"/>
            <a:ext cx="180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100" spc="10" dirty="0">
                <a:latin typeface="Times New Roman"/>
                <a:cs typeface="Times New Roman"/>
              </a:rPr>
              <a:t>Ceramic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slurry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pc="-5" dirty="0"/>
              <a:t>复杂结构陶</a:t>
            </a:r>
            <a:r>
              <a:rPr spc="-10" dirty="0"/>
              <a:t>瓷零</a:t>
            </a:r>
            <a:r>
              <a:rPr spc="-5" dirty="0"/>
              <a:t>件</a:t>
            </a:r>
            <a:r>
              <a:rPr spc="-10" dirty="0"/>
              <a:t>增材</a:t>
            </a:r>
            <a:r>
              <a:rPr spc="-5" dirty="0"/>
              <a:t>制</a:t>
            </a:r>
            <a:r>
              <a:rPr spc="-10" dirty="0"/>
              <a:t>造</a:t>
            </a: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水基陶瓷浆料光固化快速成形工艺原理</a:t>
            </a:r>
            <a:endParaRPr sz="2400">
              <a:latin typeface="微软雅黑"/>
              <a:cs typeface="微软雅黑"/>
            </a:endParaRPr>
          </a:p>
          <a:p>
            <a:pPr marR="5080" algn="r">
              <a:lnSpc>
                <a:spcPct val="100000"/>
              </a:lnSpc>
              <a:spcBef>
                <a:spcPts val="1964"/>
              </a:spcBef>
            </a:pPr>
            <a:r>
              <a:rPr sz="2100" b="0" spc="15" dirty="0">
                <a:solidFill>
                  <a:srgbClr val="000000"/>
                </a:solidFill>
                <a:latin typeface="Times New Roman"/>
                <a:cs typeface="Times New Roman"/>
              </a:rPr>
              <a:t>X-Y</a:t>
            </a:r>
            <a:r>
              <a:rPr sz="2100" b="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scanner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18540" y="553593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7248" y="2051240"/>
            <a:ext cx="8229600" cy="4354195"/>
            <a:chOff x="527248" y="2051240"/>
            <a:chExt cx="8229600" cy="4354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248" y="2486966"/>
              <a:ext cx="4966826" cy="38516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2645663"/>
              <a:ext cx="4469892" cy="3354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8928" y="2051240"/>
              <a:ext cx="3617849" cy="43541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999" y="2246376"/>
              <a:ext cx="3048000" cy="378409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746375" y="6103721"/>
            <a:ext cx="2890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（</a:t>
            </a:r>
            <a:r>
              <a:rPr sz="1600" b="1" spc="-5" dirty="0">
                <a:solidFill>
                  <a:srgbClr val="000099"/>
                </a:solidFill>
                <a:latin typeface="楷体"/>
                <a:cs typeface="楷体"/>
              </a:rPr>
              <a:t>左：</a:t>
            </a: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浆</a:t>
            </a:r>
            <a:r>
              <a:rPr sz="1600" b="1" spc="-5" dirty="0">
                <a:solidFill>
                  <a:srgbClr val="000099"/>
                </a:solidFill>
                <a:latin typeface="楷体"/>
                <a:cs typeface="楷体"/>
              </a:rPr>
              <a:t>料</a:t>
            </a: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槽</a:t>
            </a:r>
            <a:r>
              <a:rPr sz="1600" b="1" spc="-5" dirty="0">
                <a:solidFill>
                  <a:srgbClr val="000099"/>
                </a:solidFill>
                <a:latin typeface="楷体"/>
                <a:cs typeface="楷体"/>
              </a:rPr>
              <a:t>机</a:t>
            </a: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构</a:t>
            </a:r>
            <a:r>
              <a:rPr sz="1600" b="1" spc="-5" dirty="0">
                <a:solidFill>
                  <a:srgbClr val="000099"/>
                </a:solidFill>
                <a:latin typeface="楷体"/>
                <a:cs typeface="楷体"/>
              </a:rPr>
              <a:t>，右</a:t>
            </a: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：</a:t>
            </a:r>
            <a:r>
              <a:rPr sz="1600" b="1" spc="-5" dirty="0">
                <a:solidFill>
                  <a:srgbClr val="000099"/>
                </a:solidFill>
                <a:latin typeface="楷体"/>
                <a:cs typeface="楷体"/>
              </a:rPr>
              <a:t>外</a:t>
            </a:r>
            <a:r>
              <a:rPr sz="1600" b="1" spc="10" dirty="0">
                <a:solidFill>
                  <a:srgbClr val="000099"/>
                </a:solidFill>
                <a:latin typeface="楷体"/>
                <a:cs typeface="楷体"/>
              </a:rPr>
              <a:t>观</a:t>
            </a:r>
            <a:r>
              <a:rPr sz="1600" b="1" spc="-10" dirty="0">
                <a:solidFill>
                  <a:srgbClr val="000099"/>
                </a:solidFill>
                <a:latin typeface="楷体"/>
                <a:cs typeface="楷体"/>
              </a:rPr>
              <a:t>）</a:t>
            </a:r>
            <a:endParaRPr sz="1600">
              <a:latin typeface="楷体"/>
              <a:cs typeface="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540" y="553593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4065" y="1133556"/>
            <a:ext cx="5662295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复杂结构陶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瓷零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增材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水基陶瓷浆料光固化快速成形设备研发</a:t>
            </a:r>
            <a:endParaRPr sz="2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553593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1133556"/>
            <a:ext cx="505206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复杂结构陶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瓷零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增材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水基陶瓷浆料直接光固化光子晶体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86528" y="1938489"/>
            <a:ext cx="3202305" cy="3866515"/>
            <a:chOff x="4986528" y="1938489"/>
            <a:chExt cx="3202305" cy="386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6528" y="1938489"/>
              <a:ext cx="3201924" cy="38663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600" y="2133599"/>
              <a:ext cx="2631948" cy="329641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252727" y="1953729"/>
            <a:ext cx="3389629" cy="3831590"/>
            <a:chOff x="1252727" y="1953729"/>
            <a:chExt cx="3389629" cy="38315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727" y="1953729"/>
              <a:ext cx="3389376" cy="38313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7799" y="2148840"/>
              <a:ext cx="2819400" cy="326136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2140" y="5452059"/>
            <a:ext cx="81965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陶瓷浆料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直接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光固化所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得的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陶瓷零件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素坯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（左图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），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需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经干燥、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烧结等 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一系列后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处理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工艺后，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才能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获得具有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强度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的陶瓷光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子晶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体零件（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右图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）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， 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精度控制在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0.2mm，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开孔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隙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率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35%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。</a:t>
            </a:r>
            <a:endParaRPr sz="20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553593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1133556"/>
            <a:ext cx="6882765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复杂结构陶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瓷零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增材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所制备陶瓷光子晶体具有光滑、致密的微观结构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39" y="5680659"/>
            <a:ext cx="69278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采用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Micro</a:t>
            </a:r>
            <a:r>
              <a:rPr sz="2000" b="1" spc="-55" dirty="0">
                <a:solidFill>
                  <a:srgbClr val="000099"/>
                </a:solidFill>
                <a:latin typeface="楷体"/>
                <a:cs typeface="楷体"/>
              </a:rPr>
              <a:t> 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CT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对陶瓷光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子晶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体内部结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构进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行评估，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如图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显示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，  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金刚石结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构成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形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完整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。</a:t>
            </a:r>
            <a:endParaRPr sz="2000">
              <a:latin typeface="楷体"/>
              <a:cs typeface="楷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2232660"/>
            <a:ext cx="3493929" cy="33299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144" y="2209800"/>
            <a:ext cx="2886456" cy="34281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6565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光子晶体微</a:t>
            </a:r>
            <a:r>
              <a:rPr sz="2800" b="1" spc="-15" dirty="0">
                <a:solidFill>
                  <a:srgbClr val="D9D9D9"/>
                </a:solidFill>
                <a:latin typeface="Times New Roman"/>
                <a:cs typeface="Times New Roman"/>
              </a:rPr>
              <a:t>/</a:t>
            </a:r>
            <a:r>
              <a:rPr sz="2800" b="1" dirty="0">
                <a:solidFill>
                  <a:srgbClr val="D9D9D9"/>
                </a:solidFill>
                <a:latin typeface="华文中宋"/>
                <a:cs typeface="华文中宋"/>
              </a:rPr>
              <a:t>宏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结构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设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计及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性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能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点缺陷光子晶体能够形成光子局域现象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975" y="2415296"/>
            <a:ext cx="3233910" cy="31351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075" y="2366633"/>
            <a:ext cx="4021746" cy="332633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2140" y="5718759"/>
            <a:ext cx="7568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具有缺陷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腔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的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B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V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N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三维光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子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晶体端面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（图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左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），缺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陷腔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使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得光子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禁带 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中出现了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谐振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峰（图右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）。</a:t>
            </a:r>
            <a:endParaRPr sz="20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5245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2298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9415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1924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9020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17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6094" y="5118753"/>
            <a:ext cx="1562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18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9244" y="2396720"/>
            <a:ext cx="189865" cy="2731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.7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.6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.5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.4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.3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.2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.1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.0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9244" y="2029780"/>
            <a:ext cx="18986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5" dirty="0">
                <a:latin typeface="Arial"/>
                <a:cs typeface="Arial"/>
              </a:rPr>
              <a:t>0</a:t>
            </a:r>
            <a:r>
              <a:rPr sz="900" spc="10" dirty="0">
                <a:latin typeface="Arial"/>
                <a:cs typeface="Arial"/>
              </a:rPr>
              <a:t>.8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14824" y="2122715"/>
            <a:ext cx="4065904" cy="2995295"/>
            <a:chOff x="4614824" y="2122715"/>
            <a:chExt cx="4065904" cy="2995295"/>
          </a:xfrm>
        </p:grpSpPr>
        <p:sp>
          <p:nvSpPr>
            <p:cNvPr id="12" name="object 12"/>
            <p:cNvSpPr/>
            <p:nvPr/>
          </p:nvSpPr>
          <p:spPr>
            <a:xfrm>
              <a:off x="4614824" y="2128748"/>
              <a:ext cx="4059554" cy="2989580"/>
            </a:xfrm>
            <a:custGeom>
              <a:avLst/>
              <a:gdLst/>
              <a:ahLst/>
              <a:cxnLst/>
              <a:rect l="l" t="t" r="r" b="b"/>
              <a:pathLst>
                <a:path w="4059554" h="2989579">
                  <a:moveTo>
                    <a:pt x="58438" y="2988999"/>
                  </a:moveTo>
                  <a:lnTo>
                    <a:pt x="58438" y="2930438"/>
                  </a:lnTo>
                </a:path>
                <a:path w="4059554" h="2989579">
                  <a:moveTo>
                    <a:pt x="391986" y="2959719"/>
                  </a:moveTo>
                  <a:lnTo>
                    <a:pt x="391986" y="2930438"/>
                  </a:lnTo>
                </a:path>
                <a:path w="4059554" h="2989579">
                  <a:moveTo>
                    <a:pt x="725555" y="2988999"/>
                  </a:moveTo>
                  <a:lnTo>
                    <a:pt x="725555" y="2930438"/>
                  </a:lnTo>
                </a:path>
                <a:path w="4059554" h="2989579">
                  <a:moveTo>
                    <a:pt x="1059102" y="2959718"/>
                  </a:moveTo>
                  <a:lnTo>
                    <a:pt x="1059102" y="2930438"/>
                  </a:lnTo>
                </a:path>
                <a:path w="4059554" h="2989579">
                  <a:moveTo>
                    <a:pt x="1392650" y="2988999"/>
                  </a:moveTo>
                  <a:lnTo>
                    <a:pt x="1392650" y="2930438"/>
                  </a:lnTo>
                </a:path>
                <a:path w="4059554" h="2989579">
                  <a:moveTo>
                    <a:pt x="1726155" y="2959718"/>
                  </a:moveTo>
                  <a:lnTo>
                    <a:pt x="1726155" y="2930438"/>
                  </a:lnTo>
                </a:path>
                <a:path w="4059554" h="2989579">
                  <a:moveTo>
                    <a:pt x="2059725" y="2988999"/>
                  </a:moveTo>
                  <a:lnTo>
                    <a:pt x="2059725" y="2930438"/>
                  </a:lnTo>
                </a:path>
                <a:path w="4059554" h="2989579">
                  <a:moveTo>
                    <a:pt x="2391547" y="2959718"/>
                  </a:moveTo>
                  <a:lnTo>
                    <a:pt x="2391547" y="2930438"/>
                  </a:lnTo>
                </a:path>
                <a:path w="4059554" h="2989579">
                  <a:moveTo>
                    <a:pt x="2725116" y="2988999"/>
                  </a:moveTo>
                  <a:lnTo>
                    <a:pt x="2725116" y="2930437"/>
                  </a:lnTo>
                </a:path>
                <a:path w="4059554" h="2989579">
                  <a:moveTo>
                    <a:pt x="3058664" y="2959718"/>
                  </a:moveTo>
                  <a:lnTo>
                    <a:pt x="3058664" y="2930437"/>
                  </a:lnTo>
                </a:path>
                <a:path w="4059554" h="2989579">
                  <a:moveTo>
                    <a:pt x="3392212" y="2988999"/>
                  </a:moveTo>
                  <a:lnTo>
                    <a:pt x="3392212" y="2930437"/>
                  </a:lnTo>
                </a:path>
                <a:path w="4059554" h="2989579">
                  <a:moveTo>
                    <a:pt x="3725781" y="2959718"/>
                  </a:moveTo>
                  <a:lnTo>
                    <a:pt x="3725781" y="2930437"/>
                  </a:lnTo>
                </a:path>
                <a:path w="4059554" h="2989579">
                  <a:moveTo>
                    <a:pt x="4059329" y="2988999"/>
                  </a:moveTo>
                  <a:lnTo>
                    <a:pt x="4059329" y="2930437"/>
                  </a:lnTo>
                </a:path>
                <a:path w="4059554" h="2989579">
                  <a:moveTo>
                    <a:pt x="58438" y="2930438"/>
                  </a:moveTo>
                  <a:lnTo>
                    <a:pt x="4059329" y="2930437"/>
                  </a:lnTo>
                </a:path>
                <a:path w="4059554" h="2989579">
                  <a:moveTo>
                    <a:pt x="0" y="2930438"/>
                  </a:moveTo>
                  <a:lnTo>
                    <a:pt x="58438" y="2930438"/>
                  </a:lnTo>
                </a:path>
                <a:path w="4059554" h="2989579">
                  <a:moveTo>
                    <a:pt x="29219" y="2747790"/>
                  </a:moveTo>
                  <a:lnTo>
                    <a:pt x="58438" y="2747790"/>
                  </a:lnTo>
                </a:path>
                <a:path w="4059554" h="2989579">
                  <a:moveTo>
                    <a:pt x="0" y="2563498"/>
                  </a:moveTo>
                  <a:lnTo>
                    <a:pt x="58438" y="2563498"/>
                  </a:lnTo>
                </a:path>
                <a:path w="4059554" h="2989579">
                  <a:moveTo>
                    <a:pt x="29219" y="2380850"/>
                  </a:moveTo>
                  <a:lnTo>
                    <a:pt x="58438" y="2380850"/>
                  </a:lnTo>
                </a:path>
                <a:path w="4059554" h="2989579">
                  <a:moveTo>
                    <a:pt x="0" y="2198266"/>
                  </a:moveTo>
                  <a:lnTo>
                    <a:pt x="58438" y="2198266"/>
                  </a:lnTo>
                </a:path>
                <a:path w="4059554" h="2989579">
                  <a:moveTo>
                    <a:pt x="29219" y="2013888"/>
                  </a:moveTo>
                  <a:lnTo>
                    <a:pt x="58438" y="2013888"/>
                  </a:lnTo>
                </a:path>
                <a:path w="4059554" h="2989579">
                  <a:moveTo>
                    <a:pt x="0" y="1831305"/>
                  </a:moveTo>
                  <a:lnTo>
                    <a:pt x="58438" y="1831305"/>
                  </a:lnTo>
                </a:path>
                <a:path w="4059554" h="2989579">
                  <a:moveTo>
                    <a:pt x="29219" y="1648678"/>
                  </a:moveTo>
                  <a:lnTo>
                    <a:pt x="58438" y="1648678"/>
                  </a:lnTo>
                </a:path>
                <a:path w="4059554" h="2989579">
                  <a:moveTo>
                    <a:pt x="0" y="1466073"/>
                  </a:moveTo>
                  <a:lnTo>
                    <a:pt x="58438" y="1466073"/>
                  </a:lnTo>
                </a:path>
                <a:path w="4059554" h="2989579">
                  <a:moveTo>
                    <a:pt x="29219" y="1281717"/>
                  </a:moveTo>
                  <a:lnTo>
                    <a:pt x="58438" y="1281717"/>
                  </a:lnTo>
                </a:path>
                <a:path w="4059554" h="2989579">
                  <a:moveTo>
                    <a:pt x="0" y="1099133"/>
                  </a:moveTo>
                  <a:lnTo>
                    <a:pt x="58438" y="1099133"/>
                  </a:lnTo>
                </a:path>
                <a:path w="4059554" h="2989579">
                  <a:moveTo>
                    <a:pt x="29219" y="916485"/>
                  </a:moveTo>
                  <a:lnTo>
                    <a:pt x="58438" y="916485"/>
                  </a:lnTo>
                </a:path>
                <a:path w="4059554" h="2989579">
                  <a:moveTo>
                    <a:pt x="0" y="732171"/>
                  </a:moveTo>
                  <a:lnTo>
                    <a:pt x="58438" y="732171"/>
                  </a:lnTo>
                </a:path>
                <a:path w="4059554" h="2989579">
                  <a:moveTo>
                    <a:pt x="29219" y="549545"/>
                  </a:moveTo>
                  <a:lnTo>
                    <a:pt x="58438" y="549545"/>
                  </a:lnTo>
                </a:path>
                <a:path w="4059554" h="2989579">
                  <a:moveTo>
                    <a:pt x="0" y="366940"/>
                  </a:moveTo>
                  <a:lnTo>
                    <a:pt x="58437" y="366940"/>
                  </a:lnTo>
                </a:path>
                <a:path w="4059554" h="2989579">
                  <a:moveTo>
                    <a:pt x="29218" y="182584"/>
                  </a:moveTo>
                  <a:lnTo>
                    <a:pt x="58437" y="182584"/>
                  </a:lnTo>
                </a:path>
                <a:path w="4059554" h="2989579">
                  <a:moveTo>
                    <a:pt x="0" y="0"/>
                  </a:moveTo>
                  <a:lnTo>
                    <a:pt x="58437" y="0"/>
                  </a:lnTo>
                </a:path>
                <a:path w="4059554" h="2989579">
                  <a:moveTo>
                    <a:pt x="58438" y="2930438"/>
                  </a:moveTo>
                  <a:lnTo>
                    <a:pt x="58437" y="0"/>
                  </a:lnTo>
                </a:path>
                <a:path w="4059554" h="2989579">
                  <a:moveTo>
                    <a:pt x="58437" y="0"/>
                  </a:moveTo>
                  <a:lnTo>
                    <a:pt x="58437" y="58540"/>
                  </a:lnTo>
                </a:path>
                <a:path w="4059554" h="2989579">
                  <a:moveTo>
                    <a:pt x="4059329" y="0"/>
                  </a:moveTo>
                  <a:lnTo>
                    <a:pt x="4059329" y="58540"/>
                  </a:lnTo>
                </a:path>
                <a:path w="4059554" h="2989579">
                  <a:moveTo>
                    <a:pt x="58437" y="0"/>
                  </a:moveTo>
                  <a:lnTo>
                    <a:pt x="4059329" y="0"/>
                  </a:lnTo>
                </a:path>
                <a:path w="4059554" h="2989579">
                  <a:moveTo>
                    <a:pt x="4059329" y="2930437"/>
                  </a:moveTo>
                  <a:lnTo>
                    <a:pt x="4000848" y="2930437"/>
                  </a:lnTo>
                </a:path>
                <a:path w="4059554" h="2989579">
                  <a:moveTo>
                    <a:pt x="4059329" y="0"/>
                  </a:moveTo>
                  <a:lnTo>
                    <a:pt x="4000848" y="0"/>
                  </a:lnTo>
                </a:path>
                <a:path w="4059554" h="2989579">
                  <a:moveTo>
                    <a:pt x="4059329" y="2930437"/>
                  </a:moveTo>
                  <a:lnTo>
                    <a:pt x="4059329" y="0"/>
                  </a:lnTo>
                </a:path>
              </a:pathLst>
            </a:custGeom>
            <a:ln w="12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3262" y="2688673"/>
              <a:ext cx="4001135" cy="2272665"/>
            </a:xfrm>
            <a:custGeom>
              <a:avLst/>
              <a:gdLst/>
              <a:ahLst/>
              <a:cxnLst/>
              <a:rect l="l" t="t" r="r" b="b"/>
              <a:pathLst>
                <a:path w="4001134" h="2272665">
                  <a:moveTo>
                    <a:pt x="0" y="1869614"/>
                  </a:moveTo>
                  <a:lnTo>
                    <a:pt x="15461" y="1834743"/>
                  </a:lnTo>
                  <a:lnTo>
                    <a:pt x="34372" y="1777868"/>
                  </a:lnTo>
                  <a:lnTo>
                    <a:pt x="54987" y="1762384"/>
                  </a:lnTo>
                  <a:lnTo>
                    <a:pt x="75624" y="1753756"/>
                  </a:lnTo>
                  <a:lnTo>
                    <a:pt x="96303" y="1764093"/>
                  </a:lnTo>
                  <a:lnTo>
                    <a:pt x="116918" y="1762384"/>
                  </a:lnTo>
                  <a:lnTo>
                    <a:pt x="137554" y="1765823"/>
                  </a:lnTo>
                  <a:lnTo>
                    <a:pt x="156466" y="1741710"/>
                  </a:lnTo>
                  <a:lnTo>
                    <a:pt x="177081" y="1696881"/>
                  </a:lnTo>
                  <a:lnTo>
                    <a:pt x="197717" y="1660723"/>
                  </a:lnTo>
                  <a:lnTo>
                    <a:pt x="218332" y="1597015"/>
                  </a:lnTo>
                  <a:lnTo>
                    <a:pt x="238969" y="1540119"/>
                  </a:lnTo>
                  <a:lnTo>
                    <a:pt x="257880" y="1495354"/>
                  </a:lnTo>
                  <a:lnTo>
                    <a:pt x="278559" y="1466073"/>
                  </a:lnTo>
                  <a:lnTo>
                    <a:pt x="299174" y="1485017"/>
                  </a:lnTo>
                  <a:lnTo>
                    <a:pt x="319811" y="1521175"/>
                  </a:lnTo>
                  <a:lnTo>
                    <a:pt x="340426" y="1540119"/>
                  </a:lnTo>
                  <a:lnTo>
                    <a:pt x="361062" y="1531512"/>
                  </a:lnTo>
                  <a:lnTo>
                    <a:pt x="379953" y="1540119"/>
                  </a:lnTo>
                  <a:lnTo>
                    <a:pt x="400589" y="1531512"/>
                  </a:lnTo>
                  <a:lnTo>
                    <a:pt x="421204" y="1521175"/>
                  </a:lnTo>
                  <a:lnTo>
                    <a:pt x="441841" y="1507399"/>
                  </a:lnTo>
                  <a:lnTo>
                    <a:pt x="462520" y="1500522"/>
                  </a:lnTo>
                  <a:lnTo>
                    <a:pt x="483135" y="1574568"/>
                  </a:lnTo>
                  <a:lnTo>
                    <a:pt x="502046" y="1641780"/>
                  </a:lnTo>
                  <a:lnTo>
                    <a:pt x="522683" y="1667601"/>
                  </a:lnTo>
                  <a:lnTo>
                    <a:pt x="543298" y="1681376"/>
                  </a:lnTo>
                  <a:lnTo>
                    <a:pt x="563934" y="1714159"/>
                  </a:lnTo>
                  <a:lnTo>
                    <a:pt x="584549" y="1690004"/>
                  </a:lnTo>
                  <a:lnTo>
                    <a:pt x="605186" y="1669330"/>
                  </a:lnTo>
                  <a:lnTo>
                    <a:pt x="624140" y="1664162"/>
                  </a:lnTo>
                  <a:lnTo>
                    <a:pt x="644755" y="1679667"/>
                  </a:lnTo>
                  <a:lnTo>
                    <a:pt x="665391" y="1736542"/>
                  </a:lnTo>
                  <a:lnTo>
                    <a:pt x="686006" y="1776160"/>
                  </a:lnTo>
                  <a:lnTo>
                    <a:pt x="706643" y="1810588"/>
                  </a:lnTo>
                  <a:lnTo>
                    <a:pt x="727258" y="1877799"/>
                  </a:lnTo>
                  <a:lnTo>
                    <a:pt x="746169" y="1939800"/>
                  </a:lnTo>
                  <a:lnTo>
                    <a:pt x="766806" y="1996674"/>
                  </a:lnTo>
                  <a:lnTo>
                    <a:pt x="787421" y="1982899"/>
                  </a:lnTo>
                  <a:lnTo>
                    <a:pt x="808100" y="1929463"/>
                  </a:lnTo>
                  <a:lnTo>
                    <a:pt x="828736" y="1938070"/>
                  </a:lnTo>
                  <a:lnTo>
                    <a:pt x="849352" y="1993236"/>
                  </a:lnTo>
                  <a:lnTo>
                    <a:pt x="868263" y="2005281"/>
                  </a:lnTo>
                  <a:lnTo>
                    <a:pt x="888878" y="1963955"/>
                  </a:lnTo>
                  <a:lnTo>
                    <a:pt x="909515" y="1932901"/>
                  </a:lnTo>
                  <a:lnTo>
                    <a:pt x="930130" y="1900182"/>
                  </a:lnTo>
                  <a:lnTo>
                    <a:pt x="950766" y="1889866"/>
                  </a:lnTo>
                  <a:lnTo>
                    <a:pt x="969678" y="1879529"/>
                  </a:lnTo>
                  <a:lnTo>
                    <a:pt x="990357" y="1879529"/>
                  </a:lnTo>
                  <a:lnTo>
                    <a:pt x="1010972" y="1951909"/>
                  </a:lnTo>
                  <a:lnTo>
                    <a:pt x="1031608" y="2050067"/>
                  </a:lnTo>
                  <a:lnTo>
                    <a:pt x="1052223" y="2172381"/>
                  </a:lnTo>
                  <a:lnTo>
                    <a:pt x="1072860" y="2272312"/>
                  </a:lnTo>
                  <a:lnTo>
                    <a:pt x="1091750" y="2236154"/>
                  </a:lnTo>
                  <a:lnTo>
                    <a:pt x="1112386" y="2168942"/>
                  </a:lnTo>
                  <a:lnTo>
                    <a:pt x="1133001" y="2146538"/>
                  </a:lnTo>
                  <a:lnTo>
                    <a:pt x="1153680" y="2143100"/>
                  </a:lnTo>
                  <a:lnTo>
                    <a:pt x="1174317" y="2112110"/>
                  </a:lnTo>
                  <a:lnTo>
                    <a:pt x="1194932" y="2091436"/>
                  </a:lnTo>
                  <a:lnTo>
                    <a:pt x="1213843" y="2051776"/>
                  </a:lnTo>
                  <a:lnTo>
                    <a:pt x="1234480" y="2012179"/>
                  </a:lnTo>
                  <a:lnTo>
                    <a:pt x="1255095" y="2017348"/>
                  </a:lnTo>
                  <a:lnTo>
                    <a:pt x="1275731" y="1946741"/>
                  </a:lnTo>
                  <a:lnTo>
                    <a:pt x="1296347" y="1795082"/>
                  </a:lnTo>
                  <a:lnTo>
                    <a:pt x="1316983" y="1603892"/>
                  </a:lnTo>
                  <a:lnTo>
                    <a:pt x="1335937" y="1452255"/>
                  </a:lnTo>
                  <a:lnTo>
                    <a:pt x="1356573" y="1522905"/>
                  </a:lnTo>
                  <a:lnTo>
                    <a:pt x="1377189" y="1753756"/>
                  </a:lnTo>
                  <a:lnTo>
                    <a:pt x="1397825" y="1851978"/>
                  </a:lnTo>
                  <a:lnTo>
                    <a:pt x="1418440" y="1588386"/>
                  </a:lnTo>
                  <a:lnTo>
                    <a:pt x="1439076" y="1312706"/>
                  </a:lnTo>
                  <a:lnTo>
                    <a:pt x="1457967" y="1252435"/>
                  </a:lnTo>
                  <a:lnTo>
                    <a:pt x="1478603" y="1405760"/>
                  </a:lnTo>
                  <a:lnTo>
                    <a:pt x="1499218" y="1519466"/>
                  </a:lnTo>
                  <a:lnTo>
                    <a:pt x="1519897" y="1405760"/>
                  </a:lnTo>
                  <a:lnTo>
                    <a:pt x="1540534" y="1293762"/>
                  </a:lnTo>
                  <a:lnTo>
                    <a:pt x="1561149" y="1230053"/>
                  </a:lnTo>
                  <a:lnTo>
                    <a:pt x="1580060" y="1147336"/>
                  </a:lnTo>
                  <a:lnTo>
                    <a:pt x="1600697" y="1057742"/>
                  </a:lnTo>
                  <a:lnTo>
                    <a:pt x="1621312" y="904439"/>
                  </a:lnTo>
                  <a:lnTo>
                    <a:pt x="1641948" y="790733"/>
                  </a:lnTo>
                  <a:lnTo>
                    <a:pt x="1662563" y="785564"/>
                  </a:lnTo>
                  <a:lnTo>
                    <a:pt x="1683242" y="914776"/>
                  </a:lnTo>
                  <a:lnTo>
                    <a:pt x="1702154" y="787273"/>
                  </a:lnTo>
                  <a:lnTo>
                    <a:pt x="1722769" y="580534"/>
                  </a:lnTo>
                  <a:lnTo>
                    <a:pt x="1743405" y="465098"/>
                  </a:lnTo>
                  <a:lnTo>
                    <a:pt x="1764020" y="327279"/>
                  </a:lnTo>
                  <a:lnTo>
                    <a:pt x="1784657" y="484106"/>
                  </a:lnTo>
                  <a:lnTo>
                    <a:pt x="1803568" y="470266"/>
                  </a:lnTo>
                  <a:lnTo>
                    <a:pt x="1824183" y="473705"/>
                  </a:lnTo>
                  <a:lnTo>
                    <a:pt x="1844820" y="463389"/>
                  </a:lnTo>
                  <a:lnTo>
                    <a:pt x="1865499" y="272177"/>
                  </a:lnTo>
                  <a:lnTo>
                    <a:pt x="1886114" y="258402"/>
                  </a:lnTo>
                  <a:lnTo>
                    <a:pt x="1906750" y="160201"/>
                  </a:lnTo>
                  <a:lnTo>
                    <a:pt x="1925640" y="86091"/>
                  </a:lnTo>
                  <a:lnTo>
                    <a:pt x="1946277" y="0"/>
                  </a:lnTo>
                  <a:lnTo>
                    <a:pt x="1966892" y="12045"/>
                  </a:lnTo>
                  <a:lnTo>
                    <a:pt x="1987528" y="251525"/>
                  </a:lnTo>
                  <a:lnTo>
                    <a:pt x="2008144" y="539208"/>
                  </a:lnTo>
                  <a:lnTo>
                    <a:pt x="2028780" y="840666"/>
                  </a:lnTo>
                  <a:lnTo>
                    <a:pt x="2047734" y="983696"/>
                  </a:lnTo>
                  <a:lnTo>
                    <a:pt x="2068371" y="1102571"/>
                  </a:lnTo>
                  <a:lnTo>
                    <a:pt x="2088986" y="1092191"/>
                  </a:lnTo>
                  <a:lnTo>
                    <a:pt x="2109622" y="919923"/>
                  </a:lnTo>
                  <a:lnTo>
                    <a:pt x="2130237" y="811385"/>
                  </a:lnTo>
                  <a:lnTo>
                    <a:pt x="2150874" y="716623"/>
                  </a:lnTo>
                  <a:lnTo>
                    <a:pt x="2169785" y="609858"/>
                  </a:lnTo>
                  <a:lnTo>
                    <a:pt x="2190400" y="656353"/>
                  </a:lnTo>
                  <a:lnTo>
                    <a:pt x="2211079" y="704577"/>
                  </a:lnTo>
                  <a:lnTo>
                    <a:pt x="2231694" y="828621"/>
                  </a:lnTo>
                  <a:lnTo>
                    <a:pt x="2252331" y="964710"/>
                  </a:lnTo>
                  <a:lnTo>
                    <a:pt x="2272946" y="1188684"/>
                  </a:lnTo>
                  <a:lnTo>
                    <a:pt x="2291857" y="1366142"/>
                  </a:lnTo>
                  <a:lnTo>
                    <a:pt x="2312494" y="1550455"/>
                  </a:lnTo>
                  <a:lnTo>
                    <a:pt x="2333109" y="1695173"/>
                  </a:lnTo>
                  <a:lnTo>
                    <a:pt x="2353745" y="1800251"/>
                  </a:lnTo>
                  <a:lnTo>
                    <a:pt x="2374361" y="1951909"/>
                  </a:lnTo>
                  <a:lnTo>
                    <a:pt x="2395040" y="2051776"/>
                  </a:lnTo>
                  <a:lnTo>
                    <a:pt x="2413951" y="2093166"/>
                  </a:lnTo>
                  <a:lnTo>
                    <a:pt x="2434587" y="2072492"/>
                  </a:lnTo>
                  <a:lnTo>
                    <a:pt x="2455203" y="2060383"/>
                  </a:lnTo>
                  <a:lnTo>
                    <a:pt x="2475839" y="2082829"/>
                  </a:lnTo>
                  <a:lnTo>
                    <a:pt x="2496454" y="2100043"/>
                  </a:lnTo>
                  <a:lnTo>
                    <a:pt x="2515366" y="2094875"/>
                  </a:lnTo>
                  <a:lnTo>
                    <a:pt x="2535981" y="2060383"/>
                  </a:lnTo>
                  <a:lnTo>
                    <a:pt x="2556617" y="2051776"/>
                  </a:lnTo>
                  <a:lnTo>
                    <a:pt x="2577296" y="2027663"/>
                  </a:lnTo>
                  <a:lnTo>
                    <a:pt x="2597911" y="1970853"/>
                  </a:lnTo>
                  <a:lnTo>
                    <a:pt x="2618548" y="1977730"/>
                  </a:lnTo>
                  <a:lnTo>
                    <a:pt x="2637459" y="1955348"/>
                  </a:lnTo>
                  <a:lnTo>
                    <a:pt x="2658074" y="1931192"/>
                  </a:lnTo>
                  <a:lnTo>
                    <a:pt x="2678711" y="1955348"/>
                  </a:lnTo>
                  <a:lnTo>
                    <a:pt x="2699326" y="1948449"/>
                  </a:lnTo>
                  <a:lnTo>
                    <a:pt x="2719962" y="1957077"/>
                  </a:lnTo>
                  <a:lnTo>
                    <a:pt x="2740641" y="1996674"/>
                  </a:lnTo>
                  <a:lnTo>
                    <a:pt x="2759531" y="2046607"/>
                  </a:lnTo>
                  <a:lnTo>
                    <a:pt x="2780168" y="2100043"/>
                  </a:lnTo>
                  <a:lnTo>
                    <a:pt x="2800783" y="2105212"/>
                  </a:lnTo>
                  <a:lnTo>
                    <a:pt x="2821419" y="2050067"/>
                  </a:lnTo>
                  <a:lnTo>
                    <a:pt x="2842035" y="1986337"/>
                  </a:lnTo>
                  <a:lnTo>
                    <a:pt x="2862671" y="1972562"/>
                  </a:lnTo>
                  <a:lnTo>
                    <a:pt x="2881582" y="1915687"/>
                  </a:lnTo>
                  <a:lnTo>
                    <a:pt x="2902198" y="1891575"/>
                  </a:lnTo>
                  <a:lnTo>
                    <a:pt x="2922877" y="1896743"/>
                  </a:lnTo>
                  <a:lnTo>
                    <a:pt x="2943513" y="1789935"/>
                  </a:lnTo>
                  <a:lnTo>
                    <a:pt x="2964128" y="1738272"/>
                  </a:lnTo>
                  <a:lnTo>
                    <a:pt x="2984765" y="1717598"/>
                  </a:lnTo>
                  <a:lnTo>
                    <a:pt x="3003655" y="1734812"/>
                  </a:lnTo>
                  <a:lnTo>
                    <a:pt x="3024291" y="1777868"/>
                  </a:lnTo>
                  <a:lnTo>
                    <a:pt x="3044906" y="1755486"/>
                  </a:lnTo>
                  <a:lnTo>
                    <a:pt x="3065543" y="1757216"/>
                  </a:lnTo>
                  <a:lnTo>
                    <a:pt x="3086158" y="1755486"/>
                  </a:lnTo>
                  <a:lnTo>
                    <a:pt x="3106837" y="1793374"/>
                  </a:lnTo>
                  <a:lnTo>
                    <a:pt x="3125748" y="1810588"/>
                  </a:lnTo>
                  <a:lnTo>
                    <a:pt x="3146385" y="1815756"/>
                  </a:lnTo>
                  <a:lnTo>
                    <a:pt x="3167000" y="1839911"/>
                  </a:lnTo>
                  <a:lnTo>
                    <a:pt x="3187636" y="1791644"/>
                  </a:lnTo>
                  <a:lnTo>
                    <a:pt x="3208251" y="1793374"/>
                  </a:lnTo>
                  <a:lnTo>
                    <a:pt x="3228888" y="1781307"/>
                  </a:lnTo>
                  <a:lnTo>
                    <a:pt x="3247799" y="1762384"/>
                  </a:lnTo>
                  <a:lnTo>
                    <a:pt x="3268457" y="1801981"/>
                  </a:lnTo>
                  <a:lnTo>
                    <a:pt x="3289093" y="1800251"/>
                  </a:lnTo>
                  <a:lnTo>
                    <a:pt x="3309709" y="1872631"/>
                  </a:lnTo>
                  <a:lnTo>
                    <a:pt x="3330345" y="1945011"/>
                  </a:lnTo>
                  <a:lnTo>
                    <a:pt x="3349256" y="1965684"/>
                  </a:lnTo>
                  <a:lnTo>
                    <a:pt x="3369872" y="1998404"/>
                  </a:lnTo>
                  <a:lnTo>
                    <a:pt x="3390508" y="2029393"/>
                  </a:lnTo>
                  <a:lnTo>
                    <a:pt x="3411123" y="2056944"/>
                  </a:lnTo>
                  <a:lnTo>
                    <a:pt x="3431760" y="2087998"/>
                  </a:lnTo>
                  <a:lnTo>
                    <a:pt x="3452439" y="2124156"/>
                  </a:lnTo>
                  <a:lnTo>
                    <a:pt x="3471350" y="2132763"/>
                  </a:lnTo>
                  <a:lnTo>
                    <a:pt x="3491965" y="2134493"/>
                  </a:lnTo>
                  <a:lnTo>
                    <a:pt x="3512602" y="2112110"/>
                  </a:lnTo>
                  <a:lnTo>
                    <a:pt x="3533217" y="2046607"/>
                  </a:lnTo>
                  <a:lnTo>
                    <a:pt x="3553853" y="2029393"/>
                  </a:lnTo>
                  <a:lnTo>
                    <a:pt x="3574468" y="2003572"/>
                  </a:lnTo>
                  <a:lnTo>
                    <a:pt x="3593380" y="1969123"/>
                  </a:lnTo>
                  <a:lnTo>
                    <a:pt x="3613995" y="1991505"/>
                  </a:lnTo>
                  <a:lnTo>
                    <a:pt x="3634674" y="2001842"/>
                  </a:lnTo>
                  <a:lnTo>
                    <a:pt x="3655310" y="2041439"/>
                  </a:lnTo>
                  <a:lnTo>
                    <a:pt x="3675925" y="2075952"/>
                  </a:lnTo>
                  <a:lnTo>
                    <a:pt x="3696562" y="2112110"/>
                  </a:lnTo>
                  <a:lnTo>
                    <a:pt x="3715473" y="2127594"/>
                  </a:lnTo>
                  <a:lnTo>
                    <a:pt x="3736088" y="2125886"/>
                  </a:lnTo>
                  <a:lnTo>
                    <a:pt x="3756725" y="2106942"/>
                  </a:lnTo>
                  <a:lnTo>
                    <a:pt x="3777340" y="2043169"/>
                  </a:lnTo>
                  <a:lnTo>
                    <a:pt x="3798019" y="2020786"/>
                  </a:lnTo>
                  <a:lnTo>
                    <a:pt x="3818655" y="2007011"/>
                  </a:lnTo>
                  <a:lnTo>
                    <a:pt x="3837546" y="1979460"/>
                  </a:lnTo>
                  <a:lnTo>
                    <a:pt x="3858182" y="2022516"/>
                  </a:lnTo>
                  <a:lnTo>
                    <a:pt x="3878797" y="2043169"/>
                  </a:lnTo>
                  <a:lnTo>
                    <a:pt x="3899434" y="2069054"/>
                  </a:lnTo>
                  <a:lnTo>
                    <a:pt x="3920049" y="2106942"/>
                  </a:lnTo>
                  <a:lnTo>
                    <a:pt x="3940685" y="2122447"/>
                  </a:lnTo>
                  <a:lnTo>
                    <a:pt x="3959597" y="2158605"/>
                  </a:lnTo>
                  <a:lnTo>
                    <a:pt x="3980276" y="2193097"/>
                  </a:lnTo>
                  <a:lnTo>
                    <a:pt x="4000891" y="2215480"/>
                  </a:lnTo>
                </a:path>
              </a:pathLst>
            </a:custGeom>
            <a:ln w="120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27189" y="2951630"/>
            <a:ext cx="187325" cy="94361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spc="15" dirty="0">
                <a:latin typeface="Arial"/>
                <a:cs typeface="Arial"/>
              </a:rPr>
              <a:t>Transmittance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7133" y="5069104"/>
            <a:ext cx="1090295" cy="4521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25"/>
              </a:spcBef>
            </a:pPr>
            <a:r>
              <a:rPr sz="900" spc="5" dirty="0"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150" spc="-10" dirty="0">
                <a:latin typeface="Arial"/>
                <a:cs typeface="Arial"/>
              </a:rPr>
              <a:t>Frequency(GHz)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0641" y="1204461"/>
            <a:ext cx="65709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光子晶体微</a:t>
            </a:r>
            <a:r>
              <a:rPr sz="2800" b="1" spc="-15" dirty="0">
                <a:solidFill>
                  <a:srgbClr val="D9D9D9"/>
                </a:solidFill>
                <a:latin typeface="Times New Roman"/>
                <a:cs typeface="Times New Roman"/>
              </a:rPr>
              <a:t>/</a:t>
            </a:r>
            <a:r>
              <a:rPr sz="2800" b="1" dirty="0">
                <a:solidFill>
                  <a:srgbClr val="D9D9D9"/>
                </a:solidFill>
                <a:latin typeface="华文中宋"/>
                <a:cs typeface="华文中宋"/>
              </a:rPr>
              <a:t>宏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结构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设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计及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性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能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光子晶体中的线缺陷可局域电磁波的传播方向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5680659"/>
            <a:ext cx="77063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具有线缺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陷腔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体三维氧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化铁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光子晶体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（左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图），右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图实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验结果表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明在</a:t>
            </a:r>
            <a:endParaRPr sz="2000">
              <a:latin typeface="楷体"/>
              <a:cs typeface="楷体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1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4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.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0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G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H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z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-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1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5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.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4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G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H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z频段（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禁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带内），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电磁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波的传导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效率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约</a:t>
            </a:r>
            <a:r>
              <a:rPr sz="2000" b="1" spc="35" dirty="0">
                <a:solidFill>
                  <a:srgbClr val="000099"/>
                </a:solidFill>
                <a:latin typeface="楷体"/>
                <a:cs typeface="楷体"/>
              </a:rPr>
              <a:t>在</a:t>
            </a:r>
            <a:r>
              <a:rPr sz="2000" b="1" spc="-10" dirty="0">
                <a:solidFill>
                  <a:srgbClr val="000099"/>
                </a:solidFill>
                <a:latin typeface="楷体"/>
                <a:cs typeface="楷体"/>
              </a:rPr>
              <a:t>7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0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%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左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右。</a:t>
            </a:r>
            <a:endParaRPr sz="2000">
              <a:latin typeface="楷体"/>
              <a:cs typeface="楷体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15328" y="1964435"/>
            <a:ext cx="2329180" cy="2170430"/>
            <a:chOff x="6815328" y="1964435"/>
            <a:chExt cx="2329180" cy="217043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328" y="1964435"/>
              <a:ext cx="2328671" cy="21701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0" y="2159507"/>
              <a:ext cx="1827276" cy="160020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719327" y="2014677"/>
            <a:ext cx="3700779" cy="3770629"/>
            <a:chOff x="719327" y="2014677"/>
            <a:chExt cx="3700779" cy="3770629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327" y="2014677"/>
              <a:ext cx="3700272" cy="37705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399" y="2209800"/>
              <a:ext cx="3130296" cy="3200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65709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光子晶体微</a:t>
            </a:r>
            <a:r>
              <a:rPr sz="2800" b="1" spc="-15" dirty="0">
                <a:solidFill>
                  <a:srgbClr val="D9D9D9"/>
                </a:solidFill>
                <a:latin typeface="Times New Roman"/>
                <a:cs typeface="Times New Roman"/>
              </a:rPr>
              <a:t>/</a:t>
            </a:r>
            <a:r>
              <a:rPr sz="2800" b="1" dirty="0">
                <a:solidFill>
                  <a:srgbClr val="D9D9D9"/>
                </a:solidFill>
                <a:latin typeface="华文中宋"/>
                <a:cs typeface="华文中宋"/>
              </a:rPr>
              <a:t>宏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结构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设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计及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性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能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光子晶体中的面缺陷亦可在禁带中产生谐振峰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3037" y="2140608"/>
            <a:ext cx="4795520" cy="3898265"/>
            <a:chOff x="3663037" y="2140608"/>
            <a:chExt cx="4795520" cy="38982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037" y="2140608"/>
              <a:ext cx="4795123" cy="20429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36205" y="2419965"/>
              <a:ext cx="233679" cy="799465"/>
            </a:xfrm>
            <a:custGeom>
              <a:avLst/>
              <a:gdLst/>
              <a:ahLst/>
              <a:cxnLst/>
              <a:rect l="l" t="t" r="r" b="b"/>
              <a:pathLst>
                <a:path w="233679" h="799464">
                  <a:moveTo>
                    <a:pt x="129179" y="796566"/>
                  </a:moveTo>
                  <a:lnTo>
                    <a:pt x="104987" y="796566"/>
                  </a:lnTo>
                  <a:lnTo>
                    <a:pt x="116446" y="798789"/>
                  </a:lnTo>
                  <a:lnTo>
                    <a:pt x="116909" y="799067"/>
                  </a:lnTo>
                  <a:lnTo>
                    <a:pt x="117256" y="799067"/>
                  </a:lnTo>
                  <a:lnTo>
                    <a:pt x="117835" y="798789"/>
                  </a:lnTo>
                  <a:lnTo>
                    <a:pt x="129179" y="796566"/>
                  </a:lnTo>
                  <a:close/>
                </a:path>
                <a:path w="233679" h="799464">
                  <a:moveTo>
                    <a:pt x="130105" y="2778"/>
                  </a:moveTo>
                  <a:lnTo>
                    <a:pt x="103829" y="2778"/>
                  </a:lnTo>
                  <a:lnTo>
                    <a:pt x="93064" y="8335"/>
                  </a:lnTo>
                  <a:lnTo>
                    <a:pt x="92485" y="8798"/>
                  </a:lnTo>
                  <a:lnTo>
                    <a:pt x="92138" y="8798"/>
                  </a:lnTo>
                  <a:lnTo>
                    <a:pt x="81026" y="18639"/>
                  </a:lnTo>
                  <a:lnTo>
                    <a:pt x="81026" y="18870"/>
                  </a:lnTo>
                  <a:lnTo>
                    <a:pt x="80447" y="18870"/>
                  </a:lnTo>
                  <a:lnTo>
                    <a:pt x="80447" y="19449"/>
                  </a:lnTo>
                  <a:lnTo>
                    <a:pt x="70492" y="32994"/>
                  </a:lnTo>
                  <a:lnTo>
                    <a:pt x="59612" y="50013"/>
                  </a:lnTo>
                  <a:lnTo>
                    <a:pt x="41554" y="93080"/>
                  </a:lnTo>
                  <a:lnTo>
                    <a:pt x="19793" y="177593"/>
                  </a:lnTo>
                  <a:lnTo>
                    <a:pt x="8912" y="245667"/>
                  </a:lnTo>
                  <a:lnTo>
                    <a:pt x="2199" y="319876"/>
                  </a:lnTo>
                  <a:lnTo>
                    <a:pt x="0" y="399875"/>
                  </a:lnTo>
                  <a:lnTo>
                    <a:pt x="2199" y="479757"/>
                  </a:lnTo>
                  <a:lnTo>
                    <a:pt x="9144" y="554430"/>
                  </a:lnTo>
                  <a:lnTo>
                    <a:pt x="19793" y="621450"/>
                  </a:lnTo>
                  <a:lnTo>
                    <a:pt x="33683" y="680655"/>
                  </a:lnTo>
                  <a:lnTo>
                    <a:pt x="50467" y="729303"/>
                  </a:lnTo>
                  <a:lnTo>
                    <a:pt x="70492" y="766546"/>
                  </a:lnTo>
                  <a:lnTo>
                    <a:pt x="80447" y="779883"/>
                  </a:lnTo>
                  <a:lnTo>
                    <a:pt x="80447" y="780161"/>
                  </a:lnTo>
                  <a:lnTo>
                    <a:pt x="81026" y="780161"/>
                  </a:lnTo>
                  <a:lnTo>
                    <a:pt x="92138" y="789898"/>
                  </a:lnTo>
                  <a:lnTo>
                    <a:pt x="92485" y="790453"/>
                  </a:lnTo>
                  <a:lnTo>
                    <a:pt x="93064" y="790731"/>
                  </a:lnTo>
                  <a:lnTo>
                    <a:pt x="103829" y="796566"/>
                  </a:lnTo>
                  <a:lnTo>
                    <a:pt x="130105" y="796566"/>
                  </a:lnTo>
                  <a:lnTo>
                    <a:pt x="139012" y="792120"/>
                  </a:lnTo>
                  <a:lnTo>
                    <a:pt x="116446" y="792120"/>
                  </a:lnTo>
                  <a:lnTo>
                    <a:pt x="117130" y="791986"/>
                  </a:lnTo>
                  <a:lnTo>
                    <a:pt x="106144" y="789898"/>
                  </a:lnTo>
                  <a:lnTo>
                    <a:pt x="107186" y="789898"/>
                  </a:lnTo>
                  <a:lnTo>
                    <a:pt x="97130" y="784607"/>
                  </a:lnTo>
                  <a:lnTo>
                    <a:pt x="96884" y="784607"/>
                  </a:lnTo>
                  <a:lnTo>
                    <a:pt x="96074" y="784051"/>
                  </a:lnTo>
                  <a:lnTo>
                    <a:pt x="96249" y="784051"/>
                  </a:lnTo>
                  <a:lnTo>
                    <a:pt x="86724" y="775716"/>
                  </a:lnTo>
                  <a:lnTo>
                    <a:pt x="57065" y="726246"/>
                  </a:lnTo>
                  <a:lnTo>
                    <a:pt x="40050" y="678711"/>
                  </a:lnTo>
                  <a:lnTo>
                    <a:pt x="26507" y="620338"/>
                  </a:lnTo>
                  <a:lnTo>
                    <a:pt x="15858" y="553040"/>
                  </a:lnTo>
                  <a:lnTo>
                    <a:pt x="9144" y="479410"/>
                  </a:lnTo>
                  <a:lnTo>
                    <a:pt x="6945" y="399412"/>
                  </a:lnTo>
                  <a:lnTo>
                    <a:pt x="9144" y="320108"/>
                  </a:lnTo>
                  <a:lnTo>
                    <a:pt x="15805" y="246477"/>
                  </a:lnTo>
                  <a:lnTo>
                    <a:pt x="26507" y="178982"/>
                  </a:lnTo>
                  <a:lnTo>
                    <a:pt x="40050" y="120634"/>
                  </a:lnTo>
                  <a:lnTo>
                    <a:pt x="57065" y="72473"/>
                  </a:lnTo>
                  <a:lnTo>
                    <a:pt x="76048" y="37162"/>
                  </a:lnTo>
                  <a:lnTo>
                    <a:pt x="85921" y="23848"/>
                  </a:lnTo>
                  <a:lnTo>
                    <a:pt x="85772" y="23848"/>
                  </a:lnTo>
                  <a:lnTo>
                    <a:pt x="86350" y="23270"/>
                  </a:lnTo>
                  <a:lnTo>
                    <a:pt x="96884" y="14124"/>
                  </a:lnTo>
                  <a:lnTo>
                    <a:pt x="97629" y="14124"/>
                  </a:lnTo>
                  <a:lnTo>
                    <a:pt x="107186" y="9145"/>
                  </a:lnTo>
                  <a:lnTo>
                    <a:pt x="106144" y="9145"/>
                  </a:lnTo>
                  <a:lnTo>
                    <a:pt x="117130" y="7078"/>
                  </a:lnTo>
                  <a:lnTo>
                    <a:pt x="116446" y="6946"/>
                  </a:lnTo>
                  <a:lnTo>
                    <a:pt x="138873" y="6946"/>
                  </a:lnTo>
                  <a:lnTo>
                    <a:pt x="130105" y="2778"/>
                  </a:lnTo>
                  <a:close/>
                </a:path>
                <a:path w="233679" h="799464">
                  <a:moveTo>
                    <a:pt x="117130" y="791986"/>
                  </a:moveTo>
                  <a:lnTo>
                    <a:pt x="116446" y="792120"/>
                  </a:lnTo>
                  <a:lnTo>
                    <a:pt x="117835" y="792120"/>
                  </a:lnTo>
                  <a:lnTo>
                    <a:pt x="117130" y="791986"/>
                  </a:lnTo>
                  <a:close/>
                </a:path>
                <a:path w="233679" h="799464">
                  <a:moveTo>
                    <a:pt x="138439" y="784051"/>
                  </a:moveTo>
                  <a:lnTo>
                    <a:pt x="126979" y="789898"/>
                  </a:lnTo>
                  <a:lnTo>
                    <a:pt x="127790" y="789898"/>
                  </a:lnTo>
                  <a:lnTo>
                    <a:pt x="117130" y="791986"/>
                  </a:lnTo>
                  <a:lnTo>
                    <a:pt x="117835" y="792120"/>
                  </a:lnTo>
                  <a:lnTo>
                    <a:pt x="139012" y="792120"/>
                  </a:lnTo>
                  <a:lnTo>
                    <a:pt x="141796" y="790731"/>
                  </a:lnTo>
                  <a:lnTo>
                    <a:pt x="142027" y="790453"/>
                  </a:lnTo>
                  <a:lnTo>
                    <a:pt x="142606" y="789898"/>
                  </a:lnTo>
                  <a:lnTo>
                    <a:pt x="147729" y="785162"/>
                  </a:lnTo>
                  <a:lnTo>
                    <a:pt x="137513" y="785162"/>
                  </a:lnTo>
                  <a:lnTo>
                    <a:pt x="138439" y="784051"/>
                  </a:lnTo>
                  <a:close/>
                </a:path>
                <a:path w="233679" h="799464">
                  <a:moveTo>
                    <a:pt x="158464" y="762101"/>
                  </a:moveTo>
                  <a:lnTo>
                    <a:pt x="147815" y="775438"/>
                  </a:lnTo>
                  <a:lnTo>
                    <a:pt x="148162" y="775438"/>
                  </a:lnTo>
                  <a:lnTo>
                    <a:pt x="137513" y="785162"/>
                  </a:lnTo>
                  <a:lnTo>
                    <a:pt x="147729" y="785162"/>
                  </a:lnTo>
                  <a:lnTo>
                    <a:pt x="153139" y="780161"/>
                  </a:lnTo>
                  <a:lnTo>
                    <a:pt x="153487" y="779883"/>
                  </a:lnTo>
                  <a:lnTo>
                    <a:pt x="164252" y="766546"/>
                  </a:lnTo>
                  <a:lnTo>
                    <a:pt x="164252" y="765991"/>
                  </a:lnTo>
                  <a:lnTo>
                    <a:pt x="166264" y="762656"/>
                  </a:lnTo>
                  <a:lnTo>
                    <a:pt x="158464" y="762656"/>
                  </a:lnTo>
                  <a:lnTo>
                    <a:pt x="158464" y="762101"/>
                  </a:lnTo>
                  <a:close/>
                </a:path>
                <a:path w="233679" h="799464">
                  <a:moveTo>
                    <a:pt x="96074" y="784051"/>
                  </a:moveTo>
                  <a:lnTo>
                    <a:pt x="96884" y="784607"/>
                  </a:lnTo>
                  <a:lnTo>
                    <a:pt x="96513" y="784282"/>
                  </a:lnTo>
                  <a:lnTo>
                    <a:pt x="96074" y="784051"/>
                  </a:lnTo>
                  <a:close/>
                </a:path>
                <a:path w="233679" h="799464">
                  <a:moveTo>
                    <a:pt x="96513" y="784282"/>
                  </a:moveTo>
                  <a:lnTo>
                    <a:pt x="96884" y="784607"/>
                  </a:lnTo>
                  <a:lnTo>
                    <a:pt x="97130" y="784607"/>
                  </a:lnTo>
                  <a:lnTo>
                    <a:pt x="96513" y="784282"/>
                  </a:lnTo>
                  <a:close/>
                </a:path>
                <a:path w="233679" h="799464">
                  <a:moveTo>
                    <a:pt x="96249" y="784051"/>
                  </a:moveTo>
                  <a:lnTo>
                    <a:pt x="96074" y="784051"/>
                  </a:lnTo>
                  <a:lnTo>
                    <a:pt x="96513" y="784282"/>
                  </a:lnTo>
                  <a:lnTo>
                    <a:pt x="96249" y="784051"/>
                  </a:lnTo>
                  <a:close/>
                </a:path>
                <a:path w="233679" h="799464">
                  <a:moveTo>
                    <a:pt x="85772" y="774882"/>
                  </a:moveTo>
                  <a:lnTo>
                    <a:pt x="86350" y="775716"/>
                  </a:lnTo>
                  <a:lnTo>
                    <a:pt x="86724" y="775716"/>
                  </a:lnTo>
                  <a:lnTo>
                    <a:pt x="85772" y="774882"/>
                  </a:lnTo>
                  <a:close/>
                </a:path>
                <a:path w="233679" h="799464">
                  <a:moveTo>
                    <a:pt x="156523" y="23270"/>
                  </a:moveTo>
                  <a:lnTo>
                    <a:pt x="147815" y="23270"/>
                  </a:lnTo>
                  <a:lnTo>
                    <a:pt x="158464" y="37162"/>
                  </a:lnTo>
                  <a:lnTo>
                    <a:pt x="168187" y="53370"/>
                  </a:lnTo>
                  <a:lnTo>
                    <a:pt x="186013" y="95280"/>
                  </a:lnTo>
                  <a:lnTo>
                    <a:pt x="207427" y="178982"/>
                  </a:lnTo>
                  <a:lnTo>
                    <a:pt x="218308" y="246477"/>
                  </a:lnTo>
                  <a:lnTo>
                    <a:pt x="224442" y="320108"/>
                  </a:lnTo>
                  <a:lnTo>
                    <a:pt x="226642" y="399875"/>
                  </a:lnTo>
                  <a:lnTo>
                    <a:pt x="224442" y="479410"/>
                  </a:lnTo>
                  <a:lnTo>
                    <a:pt x="217729" y="553619"/>
                  </a:lnTo>
                  <a:lnTo>
                    <a:pt x="207427" y="620338"/>
                  </a:lnTo>
                  <a:lnTo>
                    <a:pt x="193768" y="678988"/>
                  </a:lnTo>
                  <a:lnTo>
                    <a:pt x="177100" y="726802"/>
                  </a:lnTo>
                  <a:lnTo>
                    <a:pt x="158464" y="762656"/>
                  </a:lnTo>
                  <a:lnTo>
                    <a:pt x="166264" y="762656"/>
                  </a:lnTo>
                  <a:lnTo>
                    <a:pt x="192379" y="705952"/>
                  </a:lnTo>
                  <a:lnTo>
                    <a:pt x="214141" y="621450"/>
                  </a:lnTo>
                  <a:lnTo>
                    <a:pt x="224602" y="554430"/>
                  </a:lnTo>
                  <a:lnTo>
                    <a:pt x="231388" y="479757"/>
                  </a:lnTo>
                  <a:lnTo>
                    <a:pt x="233587" y="399412"/>
                  </a:lnTo>
                  <a:lnTo>
                    <a:pt x="231388" y="319876"/>
                  </a:lnTo>
                  <a:lnTo>
                    <a:pt x="224674" y="245088"/>
                  </a:lnTo>
                  <a:lnTo>
                    <a:pt x="214141" y="177593"/>
                  </a:lnTo>
                  <a:lnTo>
                    <a:pt x="200482" y="118897"/>
                  </a:lnTo>
                  <a:lnTo>
                    <a:pt x="183814" y="69694"/>
                  </a:lnTo>
                  <a:lnTo>
                    <a:pt x="164251" y="32994"/>
                  </a:lnTo>
                  <a:lnTo>
                    <a:pt x="156523" y="23270"/>
                  </a:lnTo>
                  <a:close/>
                </a:path>
                <a:path w="233679" h="799464">
                  <a:moveTo>
                    <a:pt x="86350" y="23270"/>
                  </a:moveTo>
                  <a:lnTo>
                    <a:pt x="85772" y="23848"/>
                  </a:lnTo>
                  <a:lnTo>
                    <a:pt x="86198" y="23476"/>
                  </a:lnTo>
                  <a:lnTo>
                    <a:pt x="86350" y="23270"/>
                  </a:lnTo>
                  <a:close/>
                </a:path>
                <a:path w="233679" h="799464">
                  <a:moveTo>
                    <a:pt x="86198" y="23476"/>
                  </a:moveTo>
                  <a:lnTo>
                    <a:pt x="85772" y="23848"/>
                  </a:lnTo>
                  <a:lnTo>
                    <a:pt x="85921" y="23848"/>
                  </a:lnTo>
                  <a:lnTo>
                    <a:pt x="86198" y="23476"/>
                  </a:lnTo>
                  <a:close/>
                </a:path>
                <a:path w="233679" h="799464">
                  <a:moveTo>
                    <a:pt x="147998" y="14124"/>
                  </a:moveTo>
                  <a:lnTo>
                    <a:pt x="137513" y="14124"/>
                  </a:lnTo>
                  <a:lnTo>
                    <a:pt x="138439" y="14934"/>
                  </a:lnTo>
                  <a:lnTo>
                    <a:pt x="148162" y="23848"/>
                  </a:lnTo>
                  <a:lnTo>
                    <a:pt x="147815" y="23270"/>
                  </a:lnTo>
                  <a:lnTo>
                    <a:pt x="156523" y="23270"/>
                  </a:lnTo>
                  <a:lnTo>
                    <a:pt x="153486" y="19449"/>
                  </a:lnTo>
                  <a:lnTo>
                    <a:pt x="153486" y="18870"/>
                  </a:lnTo>
                  <a:lnTo>
                    <a:pt x="153139" y="18870"/>
                  </a:lnTo>
                  <a:lnTo>
                    <a:pt x="147998" y="14124"/>
                  </a:lnTo>
                  <a:close/>
                </a:path>
                <a:path w="233679" h="799464">
                  <a:moveTo>
                    <a:pt x="86433" y="23270"/>
                  </a:moveTo>
                  <a:lnTo>
                    <a:pt x="86198" y="23476"/>
                  </a:lnTo>
                  <a:lnTo>
                    <a:pt x="86433" y="23270"/>
                  </a:lnTo>
                  <a:close/>
                </a:path>
                <a:path w="233679" h="799464">
                  <a:moveTo>
                    <a:pt x="97629" y="14124"/>
                  </a:moveTo>
                  <a:lnTo>
                    <a:pt x="96884" y="14124"/>
                  </a:lnTo>
                  <a:lnTo>
                    <a:pt x="96074" y="14934"/>
                  </a:lnTo>
                  <a:lnTo>
                    <a:pt x="97629" y="14124"/>
                  </a:lnTo>
                  <a:close/>
                </a:path>
                <a:path w="233679" h="799464">
                  <a:moveTo>
                    <a:pt x="138352" y="14890"/>
                  </a:moveTo>
                  <a:close/>
                </a:path>
                <a:path w="233679" h="799464">
                  <a:moveTo>
                    <a:pt x="137513" y="14124"/>
                  </a:moveTo>
                  <a:lnTo>
                    <a:pt x="138352" y="14890"/>
                  </a:lnTo>
                  <a:lnTo>
                    <a:pt x="137513" y="14124"/>
                  </a:lnTo>
                  <a:close/>
                </a:path>
                <a:path w="233679" h="799464">
                  <a:moveTo>
                    <a:pt x="138873" y="6946"/>
                  </a:moveTo>
                  <a:lnTo>
                    <a:pt x="117835" y="6946"/>
                  </a:lnTo>
                  <a:lnTo>
                    <a:pt x="117130" y="7078"/>
                  </a:lnTo>
                  <a:lnTo>
                    <a:pt x="127790" y="9145"/>
                  </a:lnTo>
                  <a:lnTo>
                    <a:pt x="126979" y="9145"/>
                  </a:lnTo>
                  <a:lnTo>
                    <a:pt x="138352" y="14890"/>
                  </a:lnTo>
                  <a:lnTo>
                    <a:pt x="137513" y="14124"/>
                  </a:lnTo>
                  <a:lnTo>
                    <a:pt x="147998" y="14124"/>
                  </a:lnTo>
                  <a:lnTo>
                    <a:pt x="142606" y="9145"/>
                  </a:lnTo>
                  <a:lnTo>
                    <a:pt x="142027" y="8798"/>
                  </a:lnTo>
                  <a:lnTo>
                    <a:pt x="141796" y="8335"/>
                  </a:lnTo>
                  <a:lnTo>
                    <a:pt x="138873" y="6946"/>
                  </a:lnTo>
                  <a:close/>
                </a:path>
                <a:path w="233679" h="799464">
                  <a:moveTo>
                    <a:pt x="117835" y="6946"/>
                  </a:moveTo>
                  <a:lnTo>
                    <a:pt x="116446" y="6946"/>
                  </a:lnTo>
                  <a:lnTo>
                    <a:pt x="117130" y="7078"/>
                  </a:lnTo>
                  <a:lnTo>
                    <a:pt x="117835" y="6946"/>
                  </a:lnTo>
                  <a:close/>
                </a:path>
                <a:path w="233679" h="799464">
                  <a:moveTo>
                    <a:pt x="117256" y="0"/>
                  </a:moveTo>
                  <a:lnTo>
                    <a:pt x="116909" y="0"/>
                  </a:lnTo>
                  <a:lnTo>
                    <a:pt x="116446" y="463"/>
                  </a:lnTo>
                  <a:lnTo>
                    <a:pt x="104986" y="2778"/>
                  </a:lnTo>
                  <a:lnTo>
                    <a:pt x="129179" y="2778"/>
                  </a:lnTo>
                  <a:lnTo>
                    <a:pt x="117835" y="463"/>
                  </a:lnTo>
                  <a:lnTo>
                    <a:pt x="1172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36205" y="2419965"/>
              <a:ext cx="233679" cy="799465"/>
            </a:xfrm>
            <a:custGeom>
              <a:avLst/>
              <a:gdLst/>
              <a:ahLst/>
              <a:cxnLst/>
              <a:rect l="l" t="t" r="r" b="b"/>
              <a:pathLst>
                <a:path w="233679" h="799464">
                  <a:moveTo>
                    <a:pt x="0" y="399875"/>
                  </a:moveTo>
                  <a:lnTo>
                    <a:pt x="2199" y="319876"/>
                  </a:lnTo>
                  <a:lnTo>
                    <a:pt x="8912" y="245667"/>
                  </a:lnTo>
                  <a:lnTo>
                    <a:pt x="19793" y="177593"/>
                  </a:lnTo>
                  <a:lnTo>
                    <a:pt x="33683" y="119244"/>
                  </a:lnTo>
                  <a:lnTo>
                    <a:pt x="50467" y="70273"/>
                  </a:lnTo>
                  <a:lnTo>
                    <a:pt x="70492" y="32994"/>
                  </a:lnTo>
                  <a:lnTo>
                    <a:pt x="80447" y="19449"/>
                  </a:lnTo>
                  <a:lnTo>
                    <a:pt x="80447" y="18870"/>
                  </a:lnTo>
                  <a:lnTo>
                    <a:pt x="81026" y="18870"/>
                  </a:lnTo>
                  <a:lnTo>
                    <a:pt x="81026" y="18639"/>
                  </a:lnTo>
                  <a:lnTo>
                    <a:pt x="92138" y="8798"/>
                  </a:lnTo>
                  <a:lnTo>
                    <a:pt x="92485" y="8798"/>
                  </a:lnTo>
                  <a:lnTo>
                    <a:pt x="93064" y="8335"/>
                  </a:lnTo>
                  <a:lnTo>
                    <a:pt x="103829" y="2778"/>
                  </a:lnTo>
                  <a:lnTo>
                    <a:pt x="104408" y="2778"/>
                  </a:lnTo>
                  <a:lnTo>
                    <a:pt x="104986" y="2778"/>
                  </a:lnTo>
                  <a:lnTo>
                    <a:pt x="116446" y="463"/>
                  </a:lnTo>
                  <a:lnTo>
                    <a:pt x="116909" y="0"/>
                  </a:lnTo>
                  <a:lnTo>
                    <a:pt x="117256" y="0"/>
                  </a:lnTo>
                  <a:lnTo>
                    <a:pt x="117835" y="463"/>
                  </a:lnTo>
                  <a:lnTo>
                    <a:pt x="129179" y="2778"/>
                  </a:lnTo>
                  <a:lnTo>
                    <a:pt x="129757" y="2778"/>
                  </a:lnTo>
                  <a:lnTo>
                    <a:pt x="130105" y="2778"/>
                  </a:lnTo>
                  <a:lnTo>
                    <a:pt x="141796" y="8335"/>
                  </a:lnTo>
                  <a:lnTo>
                    <a:pt x="142027" y="8798"/>
                  </a:lnTo>
                  <a:lnTo>
                    <a:pt x="142606" y="9145"/>
                  </a:lnTo>
                  <a:lnTo>
                    <a:pt x="153139" y="18870"/>
                  </a:lnTo>
                  <a:lnTo>
                    <a:pt x="153486" y="18870"/>
                  </a:lnTo>
                  <a:lnTo>
                    <a:pt x="153486" y="19449"/>
                  </a:lnTo>
                  <a:lnTo>
                    <a:pt x="164251" y="32994"/>
                  </a:lnTo>
                  <a:lnTo>
                    <a:pt x="183814" y="69694"/>
                  </a:lnTo>
                  <a:lnTo>
                    <a:pt x="200482" y="118897"/>
                  </a:lnTo>
                  <a:lnTo>
                    <a:pt x="214141" y="177593"/>
                  </a:lnTo>
                  <a:lnTo>
                    <a:pt x="224674" y="245088"/>
                  </a:lnTo>
                  <a:lnTo>
                    <a:pt x="231388" y="319876"/>
                  </a:lnTo>
                  <a:lnTo>
                    <a:pt x="233587" y="399412"/>
                  </a:lnTo>
                  <a:lnTo>
                    <a:pt x="231388" y="479757"/>
                  </a:lnTo>
                  <a:lnTo>
                    <a:pt x="224674" y="553967"/>
                  </a:lnTo>
                  <a:lnTo>
                    <a:pt x="214141" y="621450"/>
                  </a:lnTo>
                  <a:lnTo>
                    <a:pt x="200482" y="680378"/>
                  </a:lnTo>
                  <a:lnTo>
                    <a:pt x="183814" y="729025"/>
                  </a:lnTo>
                  <a:lnTo>
                    <a:pt x="164252" y="765991"/>
                  </a:lnTo>
                  <a:lnTo>
                    <a:pt x="164252" y="766546"/>
                  </a:lnTo>
                  <a:lnTo>
                    <a:pt x="153487" y="779883"/>
                  </a:lnTo>
                  <a:lnTo>
                    <a:pt x="153139" y="780161"/>
                  </a:lnTo>
                  <a:lnTo>
                    <a:pt x="142606" y="789898"/>
                  </a:lnTo>
                  <a:lnTo>
                    <a:pt x="142027" y="790453"/>
                  </a:lnTo>
                  <a:lnTo>
                    <a:pt x="141796" y="790731"/>
                  </a:lnTo>
                  <a:lnTo>
                    <a:pt x="130105" y="796566"/>
                  </a:lnTo>
                  <a:lnTo>
                    <a:pt x="129757" y="796566"/>
                  </a:lnTo>
                  <a:lnTo>
                    <a:pt x="129179" y="796566"/>
                  </a:lnTo>
                  <a:lnTo>
                    <a:pt x="117835" y="798789"/>
                  </a:lnTo>
                  <a:lnTo>
                    <a:pt x="117256" y="799067"/>
                  </a:lnTo>
                  <a:lnTo>
                    <a:pt x="116909" y="799067"/>
                  </a:lnTo>
                  <a:lnTo>
                    <a:pt x="116446" y="798789"/>
                  </a:lnTo>
                  <a:lnTo>
                    <a:pt x="104987" y="796566"/>
                  </a:lnTo>
                  <a:lnTo>
                    <a:pt x="104408" y="796566"/>
                  </a:lnTo>
                  <a:lnTo>
                    <a:pt x="103829" y="796566"/>
                  </a:lnTo>
                  <a:lnTo>
                    <a:pt x="93064" y="790731"/>
                  </a:lnTo>
                  <a:lnTo>
                    <a:pt x="92485" y="790453"/>
                  </a:lnTo>
                  <a:lnTo>
                    <a:pt x="92138" y="789898"/>
                  </a:lnTo>
                  <a:lnTo>
                    <a:pt x="81026" y="780161"/>
                  </a:lnTo>
                  <a:lnTo>
                    <a:pt x="80447" y="780161"/>
                  </a:lnTo>
                  <a:lnTo>
                    <a:pt x="80447" y="779883"/>
                  </a:lnTo>
                  <a:lnTo>
                    <a:pt x="70492" y="766546"/>
                  </a:lnTo>
                  <a:lnTo>
                    <a:pt x="50467" y="729303"/>
                  </a:lnTo>
                  <a:lnTo>
                    <a:pt x="33683" y="680655"/>
                  </a:lnTo>
                  <a:lnTo>
                    <a:pt x="19793" y="621450"/>
                  </a:lnTo>
                  <a:lnTo>
                    <a:pt x="9144" y="554430"/>
                  </a:lnTo>
                  <a:lnTo>
                    <a:pt x="2199" y="479757"/>
                  </a:lnTo>
                  <a:lnTo>
                    <a:pt x="0" y="399875"/>
                  </a:lnTo>
                  <a:close/>
                </a:path>
                <a:path w="233679" h="799464">
                  <a:moveTo>
                    <a:pt x="9144" y="479410"/>
                  </a:moveTo>
                  <a:lnTo>
                    <a:pt x="15858" y="553040"/>
                  </a:lnTo>
                  <a:lnTo>
                    <a:pt x="26507" y="620338"/>
                  </a:lnTo>
                  <a:lnTo>
                    <a:pt x="40050" y="678711"/>
                  </a:lnTo>
                  <a:lnTo>
                    <a:pt x="57065" y="726246"/>
                  </a:lnTo>
                  <a:lnTo>
                    <a:pt x="76049" y="762657"/>
                  </a:lnTo>
                  <a:lnTo>
                    <a:pt x="86351" y="775716"/>
                  </a:lnTo>
                  <a:lnTo>
                    <a:pt x="85772" y="774882"/>
                  </a:lnTo>
                  <a:lnTo>
                    <a:pt x="96884" y="784607"/>
                  </a:lnTo>
                  <a:lnTo>
                    <a:pt x="96074" y="784051"/>
                  </a:lnTo>
                  <a:lnTo>
                    <a:pt x="107186" y="789898"/>
                  </a:lnTo>
                  <a:lnTo>
                    <a:pt x="106144" y="789898"/>
                  </a:lnTo>
                  <a:lnTo>
                    <a:pt x="117835" y="792120"/>
                  </a:lnTo>
                  <a:lnTo>
                    <a:pt x="116446" y="792120"/>
                  </a:lnTo>
                  <a:lnTo>
                    <a:pt x="127790" y="789898"/>
                  </a:lnTo>
                  <a:lnTo>
                    <a:pt x="126979" y="789898"/>
                  </a:lnTo>
                  <a:lnTo>
                    <a:pt x="138439" y="784051"/>
                  </a:lnTo>
                  <a:lnTo>
                    <a:pt x="137513" y="785163"/>
                  </a:lnTo>
                  <a:lnTo>
                    <a:pt x="148162" y="775438"/>
                  </a:lnTo>
                  <a:lnTo>
                    <a:pt x="147815" y="775438"/>
                  </a:lnTo>
                  <a:lnTo>
                    <a:pt x="158464" y="762101"/>
                  </a:lnTo>
                  <a:lnTo>
                    <a:pt x="158464" y="762657"/>
                  </a:lnTo>
                  <a:lnTo>
                    <a:pt x="167608" y="746252"/>
                  </a:lnTo>
                  <a:lnTo>
                    <a:pt x="186013" y="703729"/>
                  </a:lnTo>
                  <a:lnTo>
                    <a:pt x="207427" y="620338"/>
                  </a:lnTo>
                  <a:lnTo>
                    <a:pt x="217729" y="553619"/>
                  </a:lnTo>
                  <a:lnTo>
                    <a:pt x="224443" y="479410"/>
                  </a:lnTo>
                  <a:lnTo>
                    <a:pt x="226642" y="399875"/>
                  </a:lnTo>
                  <a:lnTo>
                    <a:pt x="224442" y="320108"/>
                  </a:lnTo>
                  <a:lnTo>
                    <a:pt x="218308" y="246477"/>
                  </a:lnTo>
                  <a:lnTo>
                    <a:pt x="207427" y="178982"/>
                  </a:lnTo>
                  <a:lnTo>
                    <a:pt x="193768" y="121097"/>
                  </a:lnTo>
                  <a:lnTo>
                    <a:pt x="177100" y="72820"/>
                  </a:lnTo>
                  <a:lnTo>
                    <a:pt x="158464" y="37162"/>
                  </a:lnTo>
                  <a:lnTo>
                    <a:pt x="147815" y="23270"/>
                  </a:lnTo>
                  <a:lnTo>
                    <a:pt x="148162" y="23848"/>
                  </a:lnTo>
                  <a:lnTo>
                    <a:pt x="137513" y="14124"/>
                  </a:lnTo>
                  <a:lnTo>
                    <a:pt x="138439" y="14934"/>
                  </a:lnTo>
                  <a:lnTo>
                    <a:pt x="126979" y="9145"/>
                  </a:lnTo>
                  <a:lnTo>
                    <a:pt x="127790" y="9145"/>
                  </a:lnTo>
                  <a:lnTo>
                    <a:pt x="116446" y="6946"/>
                  </a:lnTo>
                  <a:lnTo>
                    <a:pt x="117835" y="6946"/>
                  </a:lnTo>
                  <a:lnTo>
                    <a:pt x="106144" y="9145"/>
                  </a:lnTo>
                  <a:lnTo>
                    <a:pt x="107186" y="9145"/>
                  </a:lnTo>
                  <a:lnTo>
                    <a:pt x="96074" y="14934"/>
                  </a:lnTo>
                  <a:lnTo>
                    <a:pt x="96884" y="14124"/>
                  </a:lnTo>
                  <a:lnTo>
                    <a:pt x="85772" y="23848"/>
                  </a:lnTo>
                  <a:lnTo>
                    <a:pt x="86350" y="23270"/>
                  </a:lnTo>
                  <a:lnTo>
                    <a:pt x="76048" y="37162"/>
                  </a:lnTo>
                  <a:lnTo>
                    <a:pt x="66325" y="53023"/>
                  </a:lnTo>
                  <a:lnTo>
                    <a:pt x="48152" y="95280"/>
                  </a:lnTo>
                  <a:lnTo>
                    <a:pt x="26507" y="178982"/>
                  </a:lnTo>
                  <a:lnTo>
                    <a:pt x="15857" y="245898"/>
                  </a:lnTo>
                  <a:lnTo>
                    <a:pt x="9144" y="320108"/>
                  </a:lnTo>
                  <a:lnTo>
                    <a:pt x="6945" y="399412"/>
                  </a:lnTo>
                  <a:lnTo>
                    <a:pt x="9144" y="479410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7878" y="4217198"/>
              <a:ext cx="4656255" cy="18215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33805" y="5046098"/>
              <a:ext cx="170815" cy="475615"/>
            </a:xfrm>
            <a:custGeom>
              <a:avLst/>
              <a:gdLst/>
              <a:ahLst/>
              <a:cxnLst/>
              <a:rect l="l" t="t" r="r" b="b"/>
              <a:pathLst>
                <a:path w="170814" h="475614">
                  <a:moveTo>
                    <a:pt x="94747" y="473318"/>
                  </a:moveTo>
                  <a:lnTo>
                    <a:pt x="76182" y="473318"/>
                  </a:lnTo>
                  <a:lnTo>
                    <a:pt x="84899" y="474614"/>
                  </a:lnTo>
                  <a:lnTo>
                    <a:pt x="85238" y="475132"/>
                  </a:lnTo>
                  <a:lnTo>
                    <a:pt x="85691" y="475132"/>
                  </a:lnTo>
                  <a:lnTo>
                    <a:pt x="86257" y="474614"/>
                  </a:lnTo>
                  <a:lnTo>
                    <a:pt x="94747" y="473318"/>
                  </a:lnTo>
                  <a:close/>
                </a:path>
                <a:path w="170814" h="475614">
                  <a:moveTo>
                    <a:pt x="95539" y="1554"/>
                  </a:moveTo>
                  <a:lnTo>
                    <a:pt x="75390" y="1554"/>
                  </a:lnTo>
                  <a:lnTo>
                    <a:pt x="67466" y="5182"/>
                  </a:lnTo>
                  <a:lnTo>
                    <a:pt x="66900" y="5700"/>
                  </a:lnTo>
                  <a:lnTo>
                    <a:pt x="66447" y="5959"/>
                  </a:lnTo>
                  <a:lnTo>
                    <a:pt x="51165" y="19444"/>
                  </a:lnTo>
                  <a:lnTo>
                    <a:pt x="50599" y="19444"/>
                  </a:lnTo>
                  <a:lnTo>
                    <a:pt x="50599" y="19963"/>
                  </a:lnTo>
                  <a:lnTo>
                    <a:pt x="37015" y="41470"/>
                  </a:lnTo>
                  <a:lnTo>
                    <a:pt x="36676" y="41729"/>
                  </a:lnTo>
                  <a:lnTo>
                    <a:pt x="24224" y="71021"/>
                  </a:lnTo>
                  <a:lnTo>
                    <a:pt x="14376" y="106024"/>
                  </a:lnTo>
                  <a:lnTo>
                    <a:pt x="6791" y="146198"/>
                  </a:lnTo>
                  <a:lnTo>
                    <a:pt x="1584" y="190260"/>
                  </a:lnTo>
                  <a:lnTo>
                    <a:pt x="0" y="237701"/>
                  </a:lnTo>
                  <a:lnTo>
                    <a:pt x="1584" y="284872"/>
                  </a:lnTo>
                  <a:lnTo>
                    <a:pt x="6791" y="329462"/>
                  </a:lnTo>
                  <a:lnTo>
                    <a:pt x="14376" y="369378"/>
                  </a:lnTo>
                  <a:lnTo>
                    <a:pt x="36676" y="433143"/>
                  </a:lnTo>
                  <a:lnTo>
                    <a:pt x="50599" y="455180"/>
                  </a:lnTo>
                  <a:lnTo>
                    <a:pt x="50599" y="455439"/>
                  </a:lnTo>
                  <a:lnTo>
                    <a:pt x="51165" y="455439"/>
                  </a:lnTo>
                  <a:lnTo>
                    <a:pt x="66447" y="468913"/>
                  </a:lnTo>
                  <a:lnTo>
                    <a:pt x="66900" y="469431"/>
                  </a:lnTo>
                  <a:lnTo>
                    <a:pt x="75390" y="473318"/>
                  </a:lnTo>
                  <a:lnTo>
                    <a:pt x="95539" y="473318"/>
                  </a:lnTo>
                  <a:lnTo>
                    <a:pt x="103690" y="469690"/>
                  </a:lnTo>
                  <a:lnTo>
                    <a:pt x="104029" y="469431"/>
                  </a:lnTo>
                  <a:lnTo>
                    <a:pt x="104482" y="468913"/>
                  </a:lnTo>
                  <a:lnTo>
                    <a:pt x="104776" y="468654"/>
                  </a:lnTo>
                  <a:lnTo>
                    <a:pt x="84899" y="468654"/>
                  </a:lnTo>
                  <a:lnTo>
                    <a:pt x="85569" y="468552"/>
                  </a:lnTo>
                  <a:lnTo>
                    <a:pt x="77541" y="467358"/>
                  </a:lnTo>
                  <a:lnTo>
                    <a:pt x="78333" y="467358"/>
                  </a:lnTo>
                  <a:lnTo>
                    <a:pt x="72196" y="464508"/>
                  </a:lnTo>
                  <a:lnTo>
                    <a:pt x="71315" y="464508"/>
                  </a:lnTo>
                  <a:lnTo>
                    <a:pt x="56403" y="451552"/>
                  </a:lnTo>
                  <a:lnTo>
                    <a:pt x="55806" y="451034"/>
                  </a:lnTo>
                  <a:lnTo>
                    <a:pt x="56043" y="451034"/>
                  </a:lnTo>
                  <a:lnTo>
                    <a:pt x="42675" y="430034"/>
                  </a:lnTo>
                  <a:lnTo>
                    <a:pt x="42903" y="430034"/>
                  </a:lnTo>
                  <a:lnTo>
                    <a:pt x="30676" y="401779"/>
                  </a:lnTo>
                  <a:lnTo>
                    <a:pt x="20941" y="367305"/>
                  </a:lnTo>
                  <a:lnTo>
                    <a:pt x="13017" y="328426"/>
                  </a:lnTo>
                  <a:lnTo>
                    <a:pt x="8376" y="284353"/>
                  </a:lnTo>
                  <a:lnTo>
                    <a:pt x="6791" y="237442"/>
                  </a:lnTo>
                  <a:lnTo>
                    <a:pt x="8376" y="190519"/>
                  </a:lnTo>
                  <a:lnTo>
                    <a:pt x="13017" y="146717"/>
                  </a:lnTo>
                  <a:lnTo>
                    <a:pt x="20941" y="107319"/>
                  </a:lnTo>
                  <a:lnTo>
                    <a:pt x="30676" y="73093"/>
                  </a:lnTo>
                  <a:lnTo>
                    <a:pt x="42681" y="45108"/>
                  </a:lnTo>
                  <a:lnTo>
                    <a:pt x="43015" y="44331"/>
                  </a:lnTo>
                  <a:lnTo>
                    <a:pt x="43170" y="44331"/>
                  </a:lnTo>
                  <a:lnTo>
                    <a:pt x="56207" y="23850"/>
                  </a:lnTo>
                  <a:lnTo>
                    <a:pt x="55806" y="23850"/>
                  </a:lnTo>
                  <a:lnTo>
                    <a:pt x="71315" y="10624"/>
                  </a:lnTo>
                  <a:lnTo>
                    <a:pt x="72196" y="10624"/>
                  </a:lnTo>
                  <a:lnTo>
                    <a:pt x="78333" y="7773"/>
                  </a:lnTo>
                  <a:lnTo>
                    <a:pt x="77541" y="7773"/>
                  </a:lnTo>
                  <a:lnTo>
                    <a:pt x="85569" y="6580"/>
                  </a:lnTo>
                  <a:lnTo>
                    <a:pt x="84898" y="6478"/>
                  </a:lnTo>
                  <a:lnTo>
                    <a:pt x="105069" y="6478"/>
                  </a:lnTo>
                  <a:lnTo>
                    <a:pt x="104482" y="5959"/>
                  </a:lnTo>
                  <a:lnTo>
                    <a:pt x="104029" y="5700"/>
                  </a:lnTo>
                  <a:lnTo>
                    <a:pt x="103689" y="5182"/>
                  </a:lnTo>
                  <a:lnTo>
                    <a:pt x="95539" y="1554"/>
                  </a:lnTo>
                  <a:close/>
                </a:path>
                <a:path w="170814" h="475614">
                  <a:moveTo>
                    <a:pt x="85569" y="468552"/>
                  </a:moveTo>
                  <a:lnTo>
                    <a:pt x="84899" y="468654"/>
                  </a:lnTo>
                  <a:lnTo>
                    <a:pt x="86257" y="468654"/>
                  </a:lnTo>
                  <a:lnTo>
                    <a:pt x="85569" y="468552"/>
                  </a:lnTo>
                  <a:close/>
                </a:path>
                <a:path w="170814" h="475614">
                  <a:moveTo>
                    <a:pt x="100699" y="463752"/>
                  </a:moveTo>
                  <a:lnTo>
                    <a:pt x="92483" y="467358"/>
                  </a:lnTo>
                  <a:lnTo>
                    <a:pt x="93388" y="467358"/>
                  </a:lnTo>
                  <a:lnTo>
                    <a:pt x="85569" y="468552"/>
                  </a:lnTo>
                  <a:lnTo>
                    <a:pt x="86257" y="468654"/>
                  </a:lnTo>
                  <a:lnTo>
                    <a:pt x="104776" y="468654"/>
                  </a:lnTo>
                  <a:lnTo>
                    <a:pt x="109478" y="464508"/>
                  </a:lnTo>
                  <a:lnTo>
                    <a:pt x="99841" y="464508"/>
                  </a:lnTo>
                  <a:lnTo>
                    <a:pt x="100699" y="463752"/>
                  </a:lnTo>
                  <a:close/>
                </a:path>
                <a:path w="170814" h="475614">
                  <a:moveTo>
                    <a:pt x="70522" y="463731"/>
                  </a:moveTo>
                  <a:lnTo>
                    <a:pt x="71315" y="464508"/>
                  </a:lnTo>
                  <a:lnTo>
                    <a:pt x="72196" y="464508"/>
                  </a:lnTo>
                  <a:lnTo>
                    <a:pt x="70522" y="463731"/>
                  </a:lnTo>
                  <a:close/>
                </a:path>
                <a:path w="170814" h="475614">
                  <a:moveTo>
                    <a:pt x="100746" y="463731"/>
                  </a:moveTo>
                  <a:lnTo>
                    <a:pt x="99841" y="464508"/>
                  </a:lnTo>
                  <a:lnTo>
                    <a:pt x="100746" y="463731"/>
                  </a:lnTo>
                  <a:close/>
                </a:path>
                <a:path w="170814" h="475614">
                  <a:moveTo>
                    <a:pt x="110360" y="463731"/>
                  </a:moveTo>
                  <a:lnTo>
                    <a:pt x="100746" y="463731"/>
                  </a:lnTo>
                  <a:lnTo>
                    <a:pt x="99841" y="464508"/>
                  </a:lnTo>
                  <a:lnTo>
                    <a:pt x="109478" y="464508"/>
                  </a:lnTo>
                  <a:lnTo>
                    <a:pt x="110360" y="463731"/>
                  </a:lnTo>
                  <a:close/>
                </a:path>
                <a:path w="170814" h="475614">
                  <a:moveTo>
                    <a:pt x="115123" y="451034"/>
                  </a:moveTo>
                  <a:lnTo>
                    <a:pt x="100699" y="463752"/>
                  </a:lnTo>
                  <a:lnTo>
                    <a:pt x="110360" y="463731"/>
                  </a:lnTo>
                  <a:lnTo>
                    <a:pt x="119764" y="455439"/>
                  </a:lnTo>
                  <a:lnTo>
                    <a:pt x="120330" y="455180"/>
                  </a:lnTo>
                  <a:lnTo>
                    <a:pt x="122715" y="451552"/>
                  </a:lnTo>
                  <a:lnTo>
                    <a:pt x="114896" y="451552"/>
                  </a:lnTo>
                  <a:lnTo>
                    <a:pt x="115123" y="451034"/>
                  </a:lnTo>
                  <a:close/>
                </a:path>
                <a:path w="170814" h="475614">
                  <a:moveTo>
                    <a:pt x="55806" y="451034"/>
                  </a:moveTo>
                  <a:lnTo>
                    <a:pt x="56372" y="451552"/>
                  </a:lnTo>
                  <a:lnTo>
                    <a:pt x="55806" y="451034"/>
                  </a:lnTo>
                  <a:close/>
                </a:path>
                <a:path w="170814" h="475614">
                  <a:moveTo>
                    <a:pt x="56335" y="451493"/>
                  </a:moveTo>
                  <a:close/>
                </a:path>
                <a:path w="170814" h="475614">
                  <a:moveTo>
                    <a:pt x="135905" y="430034"/>
                  </a:moveTo>
                  <a:lnTo>
                    <a:pt x="128706" y="430034"/>
                  </a:lnTo>
                  <a:lnTo>
                    <a:pt x="114896" y="451552"/>
                  </a:lnTo>
                  <a:lnTo>
                    <a:pt x="122715" y="451552"/>
                  </a:lnTo>
                  <a:lnTo>
                    <a:pt x="134480" y="433662"/>
                  </a:lnTo>
                  <a:lnTo>
                    <a:pt x="134706" y="433143"/>
                  </a:lnTo>
                  <a:lnTo>
                    <a:pt x="134706" y="432884"/>
                  </a:lnTo>
                  <a:lnTo>
                    <a:pt x="135905" y="430034"/>
                  </a:lnTo>
                  <a:close/>
                </a:path>
                <a:path w="170814" h="475614">
                  <a:moveTo>
                    <a:pt x="56043" y="451034"/>
                  </a:moveTo>
                  <a:lnTo>
                    <a:pt x="55806" y="451034"/>
                  </a:lnTo>
                  <a:lnTo>
                    <a:pt x="56335" y="451493"/>
                  </a:lnTo>
                  <a:lnTo>
                    <a:pt x="56043" y="451034"/>
                  </a:lnTo>
                  <a:close/>
                </a:path>
                <a:path w="170814" h="475614">
                  <a:moveTo>
                    <a:pt x="42903" y="430034"/>
                  </a:moveTo>
                  <a:lnTo>
                    <a:pt x="42675" y="430034"/>
                  </a:lnTo>
                  <a:lnTo>
                    <a:pt x="43015" y="430293"/>
                  </a:lnTo>
                  <a:lnTo>
                    <a:pt x="42903" y="430034"/>
                  </a:lnTo>
                  <a:close/>
                </a:path>
                <a:path w="170814" h="475614">
                  <a:moveTo>
                    <a:pt x="135575" y="44331"/>
                  </a:moveTo>
                  <a:lnTo>
                    <a:pt x="128480" y="44331"/>
                  </a:lnTo>
                  <a:lnTo>
                    <a:pt x="140479" y="73093"/>
                  </a:lnTo>
                  <a:lnTo>
                    <a:pt x="150214" y="107578"/>
                  </a:lnTo>
                  <a:lnTo>
                    <a:pt x="157912" y="146976"/>
                  </a:lnTo>
                  <a:lnTo>
                    <a:pt x="162213" y="190519"/>
                  </a:lnTo>
                  <a:lnTo>
                    <a:pt x="163911" y="237701"/>
                  </a:lnTo>
                  <a:lnTo>
                    <a:pt x="162213" y="284353"/>
                  </a:lnTo>
                  <a:lnTo>
                    <a:pt x="157374" y="328426"/>
                  </a:lnTo>
                  <a:lnTo>
                    <a:pt x="150214" y="367823"/>
                  </a:lnTo>
                  <a:lnTo>
                    <a:pt x="128480" y="430293"/>
                  </a:lnTo>
                  <a:lnTo>
                    <a:pt x="128706" y="430034"/>
                  </a:lnTo>
                  <a:lnTo>
                    <a:pt x="135905" y="430034"/>
                  </a:lnTo>
                  <a:lnTo>
                    <a:pt x="146705" y="404370"/>
                  </a:lnTo>
                  <a:lnTo>
                    <a:pt x="164425" y="329462"/>
                  </a:lnTo>
                  <a:lnTo>
                    <a:pt x="169005" y="284872"/>
                  </a:lnTo>
                  <a:lnTo>
                    <a:pt x="170703" y="237442"/>
                  </a:lnTo>
                  <a:lnTo>
                    <a:pt x="169005" y="190260"/>
                  </a:lnTo>
                  <a:lnTo>
                    <a:pt x="164477" y="145939"/>
                  </a:lnTo>
                  <a:lnTo>
                    <a:pt x="156553" y="105764"/>
                  </a:lnTo>
                  <a:lnTo>
                    <a:pt x="146705" y="71021"/>
                  </a:lnTo>
                  <a:lnTo>
                    <a:pt x="135575" y="44331"/>
                  </a:lnTo>
                  <a:close/>
                </a:path>
                <a:path w="170814" h="475614">
                  <a:moveTo>
                    <a:pt x="122716" y="23590"/>
                  </a:moveTo>
                  <a:lnTo>
                    <a:pt x="114896" y="23590"/>
                  </a:lnTo>
                  <a:lnTo>
                    <a:pt x="115123" y="23850"/>
                  </a:lnTo>
                  <a:lnTo>
                    <a:pt x="128706" y="45108"/>
                  </a:lnTo>
                  <a:lnTo>
                    <a:pt x="128480" y="44331"/>
                  </a:lnTo>
                  <a:lnTo>
                    <a:pt x="135575" y="44331"/>
                  </a:lnTo>
                  <a:lnTo>
                    <a:pt x="134706" y="42247"/>
                  </a:lnTo>
                  <a:lnTo>
                    <a:pt x="134706" y="41729"/>
                  </a:lnTo>
                  <a:lnTo>
                    <a:pt x="134479" y="41470"/>
                  </a:lnTo>
                  <a:lnTo>
                    <a:pt x="122716" y="23590"/>
                  </a:lnTo>
                  <a:close/>
                </a:path>
                <a:path w="170814" h="475614">
                  <a:moveTo>
                    <a:pt x="43170" y="44331"/>
                  </a:moveTo>
                  <a:lnTo>
                    <a:pt x="43015" y="44331"/>
                  </a:lnTo>
                  <a:lnTo>
                    <a:pt x="42694" y="45079"/>
                  </a:lnTo>
                  <a:lnTo>
                    <a:pt x="43170" y="44331"/>
                  </a:lnTo>
                  <a:close/>
                </a:path>
                <a:path w="170814" h="475614">
                  <a:moveTo>
                    <a:pt x="56372" y="23590"/>
                  </a:moveTo>
                  <a:lnTo>
                    <a:pt x="55806" y="23850"/>
                  </a:lnTo>
                  <a:lnTo>
                    <a:pt x="56207" y="23850"/>
                  </a:lnTo>
                  <a:lnTo>
                    <a:pt x="56372" y="23590"/>
                  </a:lnTo>
                  <a:close/>
                </a:path>
                <a:path w="170814" h="475614">
                  <a:moveTo>
                    <a:pt x="114987" y="23733"/>
                  </a:moveTo>
                  <a:lnTo>
                    <a:pt x="115123" y="23850"/>
                  </a:lnTo>
                  <a:lnTo>
                    <a:pt x="114987" y="23733"/>
                  </a:lnTo>
                  <a:close/>
                </a:path>
                <a:path w="170814" h="475614">
                  <a:moveTo>
                    <a:pt x="114896" y="23590"/>
                  </a:moveTo>
                  <a:lnTo>
                    <a:pt x="114987" y="23733"/>
                  </a:lnTo>
                  <a:lnTo>
                    <a:pt x="115123" y="23850"/>
                  </a:lnTo>
                  <a:lnTo>
                    <a:pt x="114896" y="23590"/>
                  </a:lnTo>
                  <a:close/>
                </a:path>
                <a:path w="170814" h="475614">
                  <a:moveTo>
                    <a:pt x="109767" y="10624"/>
                  </a:moveTo>
                  <a:lnTo>
                    <a:pt x="99841" y="10624"/>
                  </a:lnTo>
                  <a:lnTo>
                    <a:pt x="100746" y="11401"/>
                  </a:lnTo>
                  <a:lnTo>
                    <a:pt x="114987" y="23733"/>
                  </a:lnTo>
                  <a:lnTo>
                    <a:pt x="114896" y="23590"/>
                  </a:lnTo>
                  <a:lnTo>
                    <a:pt x="122716" y="23590"/>
                  </a:lnTo>
                  <a:lnTo>
                    <a:pt x="120330" y="19963"/>
                  </a:lnTo>
                  <a:lnTo>
                    <a:pt x="119764" y="19444"/>
                  </a:lnTo>
                  <a:lnTo>
                    <a:pt x="109767" y="10624"/>
                  </a:lnTo>
                  <a:close/>
                </a:path>
                <a:path w="170814" h="475614">
                  <a:moveTo>
                    <a:pt x="72196" y="10624"/>
                  </a:moveTo>
                  <a:lnTo>
                    <a:pt x="71315" y="10624"/>
                  </a:lnTo>
                  <a:lnTo>
                    <a:pt x="70522" y="11401"/>
                  </a:lnTo>
                  <a:lnTo>
                    <a:pt x="72196" y="10624"/>
                  </a:lnTo>
                  <a:close/>
                </a:path>
                <a:path w="170814" h="475614">
                  <a:moveTo>
                    <a:pt x="100731" y="11394"/>
                  </a:moveTo>
                  <a:close/>
                </a:path>
                <a:path w="170814" h="475614">
                  <a:moveTo>
                    <a:pt x="105069" y="6478"/>
                  </a:moveTo>
                  <a:lnTo>
                    <a:pt x="86257" y="6478"/>
                  </a:lnTo>
                  <a:lnTo>
                    <a:pt x="85569" y="6580"/>
                  </a:lnTo>
                  <a:lnTo>
                    <a:pt x="93388" y="7773"/>
                  </a:lnTo>
                  <a:lnTo>
                    <a:pt x="92483" y="7773"/>
                  </a:lnTo>
                  <a:lnTo>
                    <a:pt x="100731" y="11394"/>
                  </a:lnTo>
                  <a:lnTo>
                    <a:pt x="99841" y="10624"/>
                  </a:lnTo>
                  <a:lnTo>
                    <a:pt x="109767" y="10624"/>
                  </a:lnTo>
                  <a:lnTo>
                    <a:pt x="105069" y="6478"/>
                  </a:lnTo>
                  <a:close/>
                </a:path>
                <a:path w="170814" h="475614">
                  <a:moveTo>
                    <a:pt x="86257" y="6478"/>
                  </a:moveTo>
                  <a:lnTo>
                    <a:pt x="84898" y="6478"/>
                  </a:lnTo>
                  <a:lnTo>
                    <a:pt x="85569" y="6580"/>
                  </a:lnTo>
                  <a:lnTo>
                    <a:pt x="86257" y="6478"/>
                  </a:lnTo>
                  <a:close/>
                </a:path>
                <a:path w="170814" h="475614">
                  <a:moveTo>
                    <a:pt x="85691" y="0"/>
                  </a:moveTo>
                  <a:lnTo>
                    <a:pt x="85238" y="0"/>
                  </a:lnTo>
                  <a:lnTo>
                    <a:pt x="84898" y="259"/>
                  </a:lnTo>
                  <a:lnTo>
                    <a:pt x="76182" y="1554"/>
                  </a:lnTo>
                  <a:lnTo>
                    <a:pt x="94747" y="1554"/>
                  </a:lnTo>
                  <a:lnTo>
                    <a:pt x="86257" y="259"/>
                  </a:lnTo>
                  <a:lnTo>
                    <a:pt x="856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3805" y="5046098"/>
              <a:ext cx="170815" cy="475615"/>
            </a:xfrm>
            <a:custGeom>
              <a:avLst/>
              <a:gdLst/>
              <a:ahLst/>
              <a:cxnLst/>
              <a:rect l="l" t="t" r="r" b="b"/>
              <a:pathLst>
                <a:path w="170814" h="475614">
                  <a:moveTo>
                    <a:pt x="0" y="237701"/>
                  </a:moveTo>
                  <a:lnTo>
                    <a:pt x="1584" y="190260"/>
                  </a:lnTo>
                  <a:lnTo>
                    <a:pt x="6791" y="146198"/>
                  </a:lnTo>
                  <a:lnTo>
                    <a:pt x="14376" y="106024"/>
                  </a:lnTo>
                  <a:lnTo>
                    <a:pt x="36676" y="41729"/>
                  </a:lnTo>
                  <a:lnTo>
                    <a:pt x="37015" y="41470"/>
                  </a:lnTo>
                  <a:lnTo>
                    <a:pt x="50599" y="19963"/>
                  </a:lnTo>
                  <a:lnTo>
                    <a:pt x="50599" y="19444"/>
                  </a:lnTo>
                  <a:lnTo>
                    <a:pt x="51165" y="19444"/>
                  </a:lnTo>
                  <a:lnTo>
                    <a:pt x="66447" y="5959"/>
                  </a:lnTo>
                  <a:lnTo>
                    <a:pt x="66900" y="5700"/>
                  </a:lnTo>
                  <a:lnTo>
                    <a:pt x="67466" y="5182"/>
                  </a:lnTo>
                  <a:lnTo>
                    <a:pt x="75390" y="1554"/>
                  </a:lnTo>
                  <a:lnTo>
                    <a:pt x="75956" y="1554"/>
                  </a:lnTo>
                  <a:lnTo>
                    <a:pt x="76182" y="1554"/>
                  </a:lnTo>
                  <a:lnTo>
                    <a:pt x="84898" y="259"/>
                  </a:lnTo>
                  <a:lnTo>
                    <a:pt x="85238" y="0"/>
                  </a:lnTo>
                  <a:lnTo>
                    <a:pt x="85691" y="0"/>
                  </a:lnTo>
                  <a:lnTo>
                    <a:pt x="86257" y="259"/>
                  </a:lnTo>
                  <a:lnTo>
                    <a:pt x="94747" y="1554"/>
                  </a:lnTo>
                  <a:lnTo>
                    <a:pt x="94973" y="1554"/>
                  </a:lnTo>
                  <a:lnTo>
                    <a:pt x="95539" y="1554"/>
                  </a:lnTo>
                  <a:lnTo>
                    <a:pt x="103689" y="5182"/>
                  </a:lnTo>
                  <a:lnTo>
                    <a:pt x="104029" y="5700"/>
                  </a:lnTo>
                  <a:lnTo>
                    <a:pt x="104482" y="5959"/>
                  </a:lnTo>
                  <a:lnTo>
                    <a:pt x="119764" y="19444"/>
                  </a:lnTo>
                  <a:lnTo>
                    <a:pt x="120330" y="19963"/>
                  </a:lnTo>
                  <a:lnTo>
                    <a:pt x="134479" y="41470"/>
                  </a:lnTo>
                  <a:lnTo>
                    <a:pt x="134706" y="41729"/>
                  </a:lnTo>
                  <a:lnTo>
                    <a:pt x="134706" y="42247"/>
                  </a:lnTo>
                  <a:lnTo>
                    <a:pt x="146705" y="71021"/>
                  </a:lnTo>
                  <a:lnTo>
                    <a:pt x="156553" y="105764"/>
                  </a:lnTo>
                  <a:lnTo>
                    <a:pt x="164477" y="145939"/>
                  </a:lnTo>
                  <a:lnTo>
                    <a:pt x="169005" y="190260"/>
                  </a:lnTo>
                  <a:lnTo>
                    <a:pt x="170703" y="237442"/>
                  </a:lnTo>
                  <a:lnTo>
                    <a:pt x="169005" y="284872"/>
                  </a:lnTo>
                  <a:lnTo>
                    <a:pt x="164477" y="329203"/>
                  </a:lnTo>
                  <a:lnTo>
                    <a:pt x="156553" y="368860"/>
                  </a:lnTo>
                  <a:lnTo>
                    <a:pt x="146705" y="404370"/>
                  </a:lnTo>
                  <a:lnTo>
                    <a:pt x="134706" y="432884"/>
                  </a:lnTo>
                  <a:lnTo>
                    <a:pt x="134706" y="433144"/>
                  </a:lnTo>
                  <a:lnTo>
                    <a:pt x="134480" y="433662"/>
                  </a:lnTo>
                  <a:lnTo>
                    <a:pt x="120330" y="455180"/>
                  </a:lnTo>
                  <a:lnTo>
                    <a:pt x="119764" y="455439"/>
                  </a:lnTo>
                  <a:lnTo>
                    <a:pt x="104482" y="468913"/>
                  </a:lnTo>
                  <a:lnTo>
                    <a:pt x="104029" y="469431"/>
                  </a:lnTo>
                  <a:lnTo>
                    <a:pt x="103690" y="469691"/>
                  </a:lnTo>
                  <a:lnTo>
                    <a:pt x="95539" y="473318"/>
                  </a:lnTo>
                  <a:lnTo>
                    <a:pt x="94973" y="473318"/>
                  </a:lnTo>
                  <a:lnTo>
                    <a:pt x="94747" y="473318"/>
                  </a:lnTo>
                  <a:lnTo>
                    <a:pt x="86257" y="474614"/>
                  </a:lnTo>
                  <a:lnTo>
                    <a:pt x="85691" y="475132"/>
                  </a:lnTo>
                  <a:lnTo>
                    <a:pt x="85238" y="475132"/>
                  </a:lnTo>
                  <a:lnTo>
                    <a:pt x="84899" y="474614"/>
                  </a:lnTo>
                  <a:lnTo>
                    <a:pt x="76182" y="473318"/>
                  </a:lnTo>
                  <a:lnTo>
                    <a:pt x="75956" y="473318"/>
                  </a:lnTo>
                  <a:lnTo>
                    <a:pt x="75390" y="473318"/>
                  </a:lnTo>
                  <a:lnTo>
                    <a:pt x="67466" y="469691"/>
                  </a:lnTo>
                  <a:lnTo>
                    <a:pt x="66900" y="469431"/>
                  </a:lnTo>
                  <a:lnTo>
                    <a:pt x="66447" y="468913"/>
                  </a:lnTo>
                  <a:lnTo>
                    <a:pt x="51165" y="455439"/>
                  </a:lnTo>
                  <a:lnTo>
                    <a:pt x="50599" y="455439"/>
                  </a:lnTo>
                  <a:lnTo>
                    <a:pt x="50599" y="455180"/>
                  </a:lnTo>
                  <a:lnTo>
                    <a:pt x="37015" y="433662"/>
                  </a:lnTo>
                  <a:lnTo>
                    <a:pt x="36676" y="433144"/>
                  </a:lnTo>
                  <a:lnTo>
                    <a:pt x="24224" y="404629"/>
                  </a:lnTo>
                  <a:lnTo>
                    <a:pt x="14376" y="369378"/>
                  </a:lnTo>
                  <a:lnTo>
                    <a:pt x="6791" y="329462"/>
                  </a:lnTo>
                  <a:lnTo>
                    <a:pt x="1584" y="284872"/>
                  </a:lnTo>
                  <a:lnTo>
                    <a:pt x="0" y="237701"/>
                  </a:lnTo>
                  <a:close/>
                </a:path>
                <a:path w="170814" h="475614">
                  <a:moveTo>
                    <a:pt x="8376" y="284353"/>
                  </a:moveTo>
                  <a:lnTo>
                    <a:pt x="13017" y="328426"/>
                  </a:lnTo>
                  <a:lnTo>
                    <a:pt x="20941" y="367305"/>
                  </a:lnTo>
                  <a:lnTo>
                    <a:pt x="30676" y="401779"/>
                  </a:lnTo>
                  <a:lnTo>
                    <a:pt x="43015" y="430293"/>
                  </a:lnTo>
                  <a:lnTo>
                    <a:pt x="42675" y="430034"/>
                  </a:lnTo>
                  <a:lnTo>
                    <a:pt x="56372" y="451552"/>
                  </a:lnTo>
                  <a:lnTo>
                    <a:pt x="55806" y="451034"/>
                  </a:lnTo>
                  <a:lnTo>
                    <a:pt x="71315" y="464508"/>
                  </a:lnTo>
                  <a:lnTo>
                    <a:pt x="70522" y="463731"/>
                  </a:lnTo>
                  <a:lnTo>
                    <a:pt x="78333" y="467358"/>
                  </a:lnTo>
                  <a:lnTo>
                    <a:pt x="77541" y="467358"/>
                  </a:lnTo>
                  <a:lnTo>
                    <a:pt x="86257" y="468654"/>
                  </a:lnTo>
                  <a:lnTo>
                    <a:pt x="84899" y="468654"/>
                  </a:lnTo>
                  <a:lnTo>
                    <a:pt x="93388" y="467358"/>
                  </a:lnTo>
                  <a:lnTo>
                    <a:pt x="92483" y="467358"/>
                  </a:lnTo>
                  <a:lnTo>
                    <a:pt x="100746" y="463731"/>
                  </a:lnTo>
                  <a:lnTo>
                    <a:pt x="99841" y="464508"/>
                  </a:lnTo>
                  <a:lnTo>
                    <a:pt x="115123" y="451034"/>
                  </a:lnTo>
                  <a:lnTo>
                    <a:pt x="114896" y="451552"/>
                  </a:lnTo>
                  <a:lnTo>
                    <a:pt x="128706" y="430034"/>
                  </a:lnTo>
                  <a:lnTo>
                    <a:pt x="128480" y="430293"/>
                  </a:lnTo>
                  <a:lnTo>
                    <a:pt x="140479" y="402297"/>
                  </a:lnTo>
                  <a:lnTo>
                    <a:pt x="150214" y="367823"/>
                  </a:lnTo>
                  <a:lnTo>
                    <a:pt x="157346" y="328685"/>
                  </a:lnTo>
                  <a:lnTo>
                    <a:pt x="162213" y="284353"/>
                  </a:lnTo>
                  <a:lnTo>
                    <a:pt x="163911" y="237701"/>
                  </a:lnTo>
                  <a:lnTo>
                    <a:pt x="162213" y="190519"/>
                  </a:lnTo>
                  <a:lnTo>
                    <a:pt x="157912" y="146976"/>
                  </a:lnTo>
                  <a:lnTo>
                    <a:pt x="150214" y="107578"/>
                  </a:lnTo>
                  <a:lnTo>
                    <a:pt x="140479" y="73093"/>
                  </a:lnTo>
                  <a:lnTo>
                    <a:pt x="128480" y="44331"/>
                  </a:lnTo>
                  <a:lnTo>
                    <a:pt x="128706" y="45108"/>
                  </a:lnTo>
                  <a:lnTo>
                    <a:pt x="114896" y="23590"/>
                  </a:lnTo>
                  <a:lnTo>
                    <a:pt x="115122" y="23850"/>
                  </a:lnTo>
                  <a:lnTo>
                    <a:pt x="99841" y="10624"/>
                  </a:lnTo>
                  <a:lnTo>
                    <a:pt x="100746" y="11401"/>
                  </a:lnTo>
                  <a:lnTo>
                    <a:pt x="92483" y="7773"/>
                  </a:lnTo>
                  <a:lnTo>
                    <a:pt x="93388" y="7773"/>
                  </a:lnTo>
                  <a:lnTo>
                    <a:pt x="84898" y="6478"/>
                  </a:lnTo>
                  <a:lnTo>
                    <a:pt x="86257" y="6478"/>
                  </a:lnTo>
                  <a:lnTo>
                    <a:pt x="77541" y="7773"/>
                  </a:lnTo>
                  <a:lnTo>
                    <a:pt x="78333" y="7773"/>
                  </a:lnTo>
                  <a:lnTo>
                    <a:pt x="70522" y="11401"/>
                  </a:lnTo>
                  <a:lnTo>
                    <a:pt x="71315" y="10624"/>
                  </a:lnTo>
                  <a:lnTo>
                    <a:pt x="55806" y="23850"/>
                  </a:lnTo>
                  <a:lnTo>
                    <a:pt x="56372" y="23590"/>
                  </a:lnTo>
                  <a:lnTo>
                    <a:pt x="42675" y="45108"/>
                  </a:lnTo>
                  <a:lnTo>
                    <a:pt x="43015" y="44331"/>
                  </a:lnTo>
                  <a:lnTo>
                    <a:pt x="30676" y="73093"/>
                  </a:lnTo>
                  <a:lnTo>
                    <a:pt x="20941" y="107319"/>
                  </a:lnTo>
                  <a:lnTo>
                    <a:pt x="13017" y="146717"/>
                  </a:lnTo>
                  <a:lnTo>
                    <a:pt x="8376" y="190519"/>
                  </a:lnTo>
                  <a:lnTo>
                    <a:pt x="6791" y="237442"/>
                  </a:lnTo>
                  <a:lnTo>
                    <a:pt x="8376" y="284353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61628" y="4993993"/>
              <a:ext cx="171450" cy="527685"/>
            </a:xfrm>
            <a:custGeom>
              <a:avLst/>
              <a:gdLst/>
              <a:ahLst/>
              <a:cxnLst/>
              <a:rect l="l" t="t" r="r" b="b"/>
              <a:pathLst>
                <a:path w="171450" h="527685">
                  <a:moveTo>
                    <a:pt x="94747" y="525423"/>
                  </a:moveTo>
                  <a:lnTo>
                    <a:pt x="76522" y="525423"/>
                  </a:lnTo>
                  <a:lnTo>
                    <a:pt x="85012" y="526719"/>
                  </a:lnTo>
                  <a:lnTo>
                    <a:pt x="85465" y="527237"/>
                  </a:lnTo>
                  <a:lnTo>
                    <a:pt x="85804" y="527237"/>
                  </a:lnTo>
                  <a:lnTo>
                    <a:pt x="86370" y="526719"/>
                  </a:lnTo>
                  <a:lnTo>
                    <a:pt x="94747" y="525423"/>
                  </a:lnTo>
                  <a:close/>
                </a:path>
                <a:path w="171450" h="527685">
                  <a:moveTo>
                    <a:pt x="104595" y="6229"/>
                  </a:moveTo>
                  <a:lnTo>
                    <a:pt x="66673" y="6229"/>
                  </a:lnTo>
                  <a:lnTo>
                    <a:pt x="58523" y="12966"/>
                  </a:lnTo>
                  <a:lnTo>
                    <a:pt x="50939" y="21517"/>
                  </a:lnTo>
                  <a:lnTo>
                    <a:pt x="50939" y="22036"/>
                  </a:lnTo>
                  <a:lnTo>
                    <a:pt x="50373" y="22295"/>
                  </a:lnTo>
                  <a:lnTo>
                    <a:pt x="36789" y="46404"/>
                  </a:lnTo>
                  <a:lnTo>
                    <a:pt x="36789" y="46663"/>
                  </a:lnTo>
                  <a:lnTo>
                    <a:pt x="24450" y="79323"/>
                  </a:lnTo>
                  <a:lnTo>
                    <a:pt x="14715" y="117425"/>
                  </a:lnTo>
                  <a:lnTo>
                    <a:pt x="6565" y="162275"/>
                  </a:lnTo>
                  <a:lnTo>
                    <a:pt x="1584" y="211000"/>
                  </a:lnTo>
                  <a:lnTo>
                    <a:pt x="0" y="263883"/>
                  </a:lnTo>
                  <a:lnTo>
                    <a:pt x="1584" y="316247"/>
                  </a:lnTo>
                  <a:lnTo>
                    <a:pt x="6791" y="365491"/>
                  </a:lnTo>
                  <a:lnTo>
                    <a:pt x="14715" y="409823"/>
                  </a:lnTo>
                  <a:lnTo>
                    <a:pt x="24450" y="448702"/>
                  </a:lnTo>
                  <a:lnTo>
                    <a:pt x="50373" y="504694"/>
                  </a:lnTo>
                  <a:lnTo>
                    <a:pt x="50939" y="505212"/>
                  </a:lnTo>
                  <a:lnTo>
                    <a:pt x="50939" y="505730"/>
                  </a:lnTo>
                  <a:lnTo>
                    <a:pt x="59089" y="514281"/>
                  </a:lnTo>
                  <a:lnTo>
                    <a:pt x="66674" y="520759"/>
                  </a:lnTo>
                  <a:lnTo>
                    <a:pt x="67013" y="521018"/>
                  </a:lnTo>
                  <a:lnTo>
                    <a:pt x="67579" y="521536"/>
                  </a:lnTo>
                  <a:lnTo>
                    <a:pt x="75729" y="525423"/>
                  </a:lnTo>
                  <a:lnTo>
                    <a:pt x="95539" y="525423"/>
                  </a:lnTo>
                  <a:lnTo>
                    <a:pt x="103803" y="521536"/>
                  </a:lnTo>
                  <a:lnTo>
                    <a:pt x="104256" y="521018"/>
                  </a:lnTo>
                  <a:lnTo>
                    <a:pt x="104582" y="520759"/>
                  </a:lnTo>
                  <a:lnTo>
                    <a:pt x="85012" y="520759"/>
                  </a:lnTo>
                  <a:lnTo>
                    <a:pt x="85700" y="520657"/>
                  </a:lnTo>
                  <a:lnTo>
                    <a:pt x="77880" y="519464"/>
                  </a:lnTo>
                  <a:lnTo>
                    <a:pt x="78673" y="519464"/>
                  </a:lnTo>
                  <a:lnTo>
                    <a:pt x="71541" y="515836"/>
                  </a:lnTo>
                  <a:lnTo>
                    <a:pt x="71315" y="515836"/>
                  </a:lnTo>
                  <a:lnTo>
                    <a:pt x="70522" y="515318"/>
                  </a:lnTo>
                  <a:lnTo>
                    <a:pt x="70708" y="515318"/>
                  </a:lnTo>
                  <a:lnTo>
                    <a:pt x="63730" y="509358"/>
                  </a:lnTo>
                  <a:lnTo>
                    <a:pt x="57292" y="502102"/>
                  </a:lnTo>
                  <a:lnTo>
                    <a:pt x="56938" y="502102"/>
                  </a:lnTo>
                  <a:lnTo>
                    <a:pt x="43241" y="477993"/>
                  </a:lnTo>
                  <a:lnTo>
                    <a:pt x="20941" y="408527"/>
                  </a:lnTo>
                  <a:lnTo>
                    <a:pt x="13357" y="364195"/>
                  </a:lnTo>
                  <a:lnTo>
                    <a:pt x="8716" y="315729"/>
                  </a:lnTo>
                  <a:lnTo>
                    <a:pt x="6791" y="263365"/>
                  </a:lnTo>
                  <a:lnTo>
                    <a:pt x="8716" y="211259"/>
                  </a:lnTo>
                  <a:lnTo>
                    <a:pt x="13308" y="163052"/>
                  </a:lnTo>
                  <a:lnTo>
                    <a:pt x="20941" y="118721"/>
                  </a:lnTo>
                  <a:lnTo>
                    <a:pt x="30790" y="80619"/>
                  </a:lnTo>
                  <a:lnTo>
                    <a:pt x="43241" y="48736"/>
                  </a:lnTo>
                  <a:lnTo>
                    <a:pt x="43536" y="48736"/>
                  </a:lnTo>
                  <a:lnTo>
                    <a:pt x="56938" y="25145"/>
                  </a:lnTo>
                  <a:lnTo>
                    <a:pt x="57292" y="25145"/>
                  </a:lnTo>
                  <a:lnTo>
                    <a:pt x="63957" y="17631"/>
                  </a:lnTo>
                  <a:lnTo>
                    <a:pt x="71315" y="11153"/>
                  </a:lnTo>
                  <a:lnTo>
                    <a:pt x="72050" y="11153"/>
                  </a:lnTo>
                  <a:lnTo>
                    <a:pt x="78673" y="7784"/>
                  </a:lnTo>
                  <a:lnTo>
                    <a:pt x="77880" y="7784"/>
                  </a:lnTo>
                  <a:lnTo>
                    <a:pt x="85700" y="6591"/>
                  </a:lnTo>
                  <a:lnTo>
                    <a:pt x="85012" y="6488"/>
                  </a:lnTo>
                  <a:lnTo>
                    <a:pt x="104912" y="6488"/>
                  </a:lnTo>
                  <a:lnTo>
                    <a:pt x="104595" y="6229"/>
                  </a:lnTo>
                  <a:close/>
                </a:path>
                <a:path w="171450" h="527685">
                  <a:moveTo>
                    <a:pt x="85700" y="520657"/>
                  </a:moveTo>
                  <a:lnTo>
                    <a:pt x="85012" y="520759"/>
                  </a:lnTo>
                  <a:lnTo>
                    <a:pt x="86370" y="520759"/>
                  </a:lnTo>
                  <a:lnTo>
                    <a:pt x="85700" y="520657"/>
                  </a:lnTo>
                  <a:close/>
                </a:path>
                <a:path w="171450" h="527685">
                  <a:moveTo>
                    <a:pt x="100276" y="515564"/>
                  </a:moveTo>
                  <a:lnTo>
                    <a:pt x="92822" y="519464"/>
                  </a:lnTo>
                  <a:lnTo>
                    <a:pt x="93728" y="519464"/>
                  </a:lnTo>
                  <a:lnTo>
                    <a:pt x="85700" y="520657"/>
                  </a:lnTo>
                  <a:lnTo>
                    <a:pt x="86370" y="520759"/>
                  </a:lnTo>
                  <a:lnTo>
                    <a:pt x="104582" y="520759"/>
                  </a:lnTo>
                  <a:lnTo>
                    <a:pt x="110786" y="515836"/>
                  </a:lnTo>
                  <a:lnTo>
                    <a:pt x="99954" y="515836"/>
                  </a:lnTo>
                  <a:lnTo>
                    <a:pt x="100276" y="515564"/>
                  </a:lnTo>
                  <a:close/>
                </a:path>
                <a:path w="171450" h="527685">
                  <a:moveTo>
                    <a:pt x="70522" y="515318"/>
                  </a:moveTo>
                  <a:lnTo>
                    <a:pt x="71315" y="515836"/>
                  </a:lnTo>
                  <a:lnTo>
                    <a:pt x="70981" y="515551"/>
                  </a:lnTo>
                  <a:lnTo>
                    <a:pt x="70522" y="515318"/>
                  </a:lnTo>
                  <a:close/>
                </a:path>
                <a:path w="171450" h="527685">
                  <a:moveTo>
                    <a:pt x="70981" y="515551"/>
                  </a:moveTo>
                  <a:lnTo>
                    <a:pt x="71315" y="515836"/>
                  </a:lnTo>
                  <a:lnTo>
                    <a:pt x="71541" y="515836"/>
                  </a:lnTo>
                  <a:lnTo>
                    <a:pt x="70981" y="515551"/>
                  </a:lnTo>
                  <a:close/>
                </a:path>
                <a:path w="171450" h="527685">
                  <a:moveTo>
                    <a:pt x="100746" y="515318"/>
                  </a:moveTo>
                  <a:lnTo>
                    <a:pt x="100276" y="515564"/>
                  </a:lnTo>
                  <a:lnTo>
                    <a:pt x="99954" y="515836"/>
                  </a:lnTo>
                  <a:lnTo>
                    <a:pt x="100746" y="515318"/>
                  </a:lnTo>
                  <a:close/>
                </a:path>
                <a:path w="171450" h="527685">
                  <a:moveTo>
                    <a:pt x="111439" y="515318"/>
                  </a:moveTo>
                  <a:lnTo>
                    <a:pt x="100746" y="515318"/>
                  </a:lnTo>
                  <a:lnTo>
                    <a:pt x="99954" y="515836"/>
                  </a:lnTo>
                  <a:lnTo>
                    <a:pt x="110786" y="515836"/>
                  </a:lnTo>
                  <a:lnTo>
                    <a:pt x="111439" y="515318"/>
                  </a:lnTo>
                  <a:close/>
                </a:path>
                <a:path w="171450" h="527685">
                  <a:moveTo>
                    <a:pt x="114896" y="501066"/>
                  </a:moveTo>
                  <a:lnTo>
                    <a:pt x="107312" y="509617"/>
                  </a:lnTo>
                  <a:lnTo>
                    <a:pt x="100276" y="515564"/>
                  </a:lnTo>
                  <a:lnTo>
                    <a:pt x="100746" y="515318"/>
                  </a:lnTo>
                  <a:lnTo>
                    <a:pt x="111439" y="515318"/>
                  </a:lnTo>
                  <a:lnTo>
                    <a:pt x="112745" y="514281"/>
                  </a:lnTo>
                  <a:lnTo>
                    <a:pt x="120330" y="505730"/>
                  </a:lnTo>
                  <a:lnTo>
                    <a:pt x="120330" y="504694"/>
                  </a:lnTo>
                  <a:lnTo>
                    <a:pt x="121867" y="502102"/>
                  </a:lnTo>
                  <a:lnTo>
                    <a:pt x="114330" y="502102"/>
                  </a:lnTo>
                  <a:lnTo>
                    <a:pt x="114896" y="501066"/>
                  </a:lnTo>
                  <a:close/>
                </a:path>
                <a:path w="171450" h="527685">
                  <a:moveTo>
                    <a:pt x="70708" y="515318"/>
                  </a:moveTo>
                  <a:lnTo>
                    <a:pt x="70522" y="515318"/>
                  </a:lnTo>
                  <a:lnTo>
                    <a:pt x="70981" y="515551"/>
                  </a:lnTo>
                  <a:lnTo>
                    <a:pt x="70708" y="515318"/>
                  </a:lnTo>
                  <a:close/>
                </a:path>
                <a:path w="171450" h="527685">
                  <a:moveTo>
                    <a:pt x="56372" y="501066"/>
                  </a:moveTo>
                  <a:lnTo>
                    <a:pt x="56938" y="502102"/>
                  </a:lnTo>
                  <a:lnTo>
                    <a:pt x="57292" y="502102"/>
                  </a:lnTo>
                  <a:lnTo>
                    <a:pt x="56372" y="501066"/>
                  </a:lnTo>
                  <a:close/>
                </a:path>
                <a:path w="171450" h="527685">
                  <a:moveTo>
                    <a:pt x="128480" y="477993"/>
                  </a:moveTo>
                  <a:lnTo>
                    <a:pt x="114330" y="502102"/>
                  </a:lnTo>
                  <a:lnTo>
                    <a:pt x="121867" y="502102"/>
                  </a:lnTo>
                  <a:lnTo>
                    <a:pt x="134480" y="480844"/>
                  </a:lnTo>
                  <a:lnTo>
                    <a:pt x="135046" y="480844"/>
                  </a:lnTo>
                  <a:lnTo>
                    <a:pt x="135046" y="480325"/>
                  </a:lnTo>
                  <a:lnTo>
                    <a:pt x="135728" y="478511"/>
                  </a:lnTo>
                  <a:lnTo>
                    <a:pt x="128480" y="478511"/>
                  </a:lnTo>
                  <a:lnTo>
                    <a:pt x="128480" y="477993"/>
                  </a:lnTo>
                  <a:close/>
                </a:path>
                <a:path w="171450" h="527685">
                  <a:moveTo>
                    <a:pt x="135819" y="48736"/>
                  </a:moveTo>
                  <a:lnTo>
                    <a:pt x="128480" y="48736"/>
                  </a:lnTo>
                  <a:lnTo>
                    <a:pt x="140479" y="80878"/>
                  </a:lnTo>
                  <a:lnTo>
                    <a:pt x="150327" y="118721"/>
                  </a:lnTo>
                  <a:lnTo>
                    <a:pt x="157912" y="163052"/>
                  </a:lnTo>
                  <a:lnTo>
                    <a:pt x="162326" y="211259"/>
                  </a:lnTo>
                  <a:lnTo>
                    <a:pt x="163911" y="263883"/>
                  </a:lnTo>
                  <a:lnTo>
                    <a:pt x="162326" y="315729"/>
                  </a:lnTo>
                  <a:lnTo>
                    <a:pt x="157734" y="364195"/>
                  </a:lnTo>
                  <a:lnTo>
                    <a:pt x="150327" y="408527"/>
                  </a:lnTo>
                  <a:lnTo>
                    <a:pt x="140479" y="447147"/>
                  </a:lnTo>
                  <a:lnTo>
                    <a:pt x="128480" y="478511"/>
                  </a:lnTo>
                  <a:lnTo>
                    <a:pt x="135728" y="478511"/>
                  </a:lnTo>
                  <a:lnTo>
                    <a:pt x="156893" y="409823"/>
                  </a:lnTo>
                  <a:lnTo>
                    <a:pt x="164390" y="365491"/>
                  </a:lnTo>
                  <a:lnTo>
                    <a:pt x="169118" y="316247"/>
                  </a:lnTo>
                  <a:lnTo>
                    <a:pt x="171043" y="263365"/>
                  </a:lnTo>
                  <a:lnTo>
                    <a:pt x="169118" y="211000"/>
                  </a:lnTo>
                  <a:lnTo>
                    <a:pt x="164477" y="161756"/>
                  </a:lnTo>
                  <a:lnTo>
                    <a:pt x="156893" y="117425"/>
                  </a:lnTo>
                  <a:lnTo>
                    <a:pt x="147045" y="78805"/>
                  </a:lnTo>
                  <a:lnTo>
                    <a:pt x="135819" y="48736"/>
                  </a:lnTo>
                  <a:close/>
                </a:path>
                <a:path w="171450" h="527685">
                  <a:moveTo>
                    <a:pt x="43536" y="48736"/>
                  </a:moveTo>
                  <a:lnTo>
                    <a:pt x="43241" y="48736"/>
                  </a:lnTo>
                  <a:lnTo>
                    <a:pt x="43241" y="49254"/>
                  </a:lnTo>
                  <a:lnTo>
                    <a:pt x="43536" y="48736"/>
                  </a:lnTo>
                  <a:close/>
                </a:path>
                <a:path w="171450" h="527685">
                  <a:moveTo>
                    <a:pt x="122003" y="25145"/>
                  </a:moveTo>
                  <a:lnTo>
                    <a:pt x="114330" y="25145"/>
                  </a:lnTo>
                  <a:lnTo>
                    <a:pt x="128480" y="49254"/>
                  </a:lnTo>
                  <a:lnTo>
                    <a:pt x="128480" y="48736"/>
                  </a:lnTo>
                  <a:lnTo>
                    <a:pt x="135819" y="48736"/>
                  </a:lnTo>
                  <a:lnTo>
                    <a:pt x="135045" y="46663"/>
                  </a:lnTo>
                  <a:lnTo>
                    <a:pt x="135045" y="46404"/>
                  </a:lnTo>
                  <a:lnTo>
                    <a:pt x="134479" y="46404"/>
                  </a:lnTo>
                  <a:lnTo>
                    <a:pt x="122003" y="25145"/>
                  </a:lnTo>
                  <a:close/>
                </a:path>
                <a:path w="171450" h="527685">
                  <a:moveTo>
                    <a:pt x="57292" y="25145"/>
                  </a:moveTo>
                  <a:lnTo>
                    <a:pt x="56938" y="25145"/>
                  </a:lnTo>
                  <a:lnTo>
                    <a:pt x="56372" y="26182"/>
                  </a:lnTo>
                  <a:lnTo>
                    <a:pt x="57292" y="25145"/>
                  </a:lnTo>
                  <a:close/>
                </a:path>
                <a:path w="171450" h="527685">
                  <a:moveTo>
                    <a:pt x="110617" y="11153"/>
                  </a:moveTo>
                  <a:lnTo>
                    <a:pt x="99954" y="11153"/>
                  </a:lnTo>
                  <a:lnTo>
                    <a:pt x="107538" y="17631"/>
                  </a:lnTo>
                  <a:lnTo>
                    <a:pt x="114896" y="26182"/>
                  </a:lnTo>
                  <a:lnTo>
                    <a:pt x="114330" y="25145"/>
                  </a:lnTo>
                  <a:lnTo>
                    <a:pt x="122003" y="25145"/>
                  </a:lnTo>
                  <a:lnTo>
                    <a:pt x="120330" y="22295"/>
                  </a:lnTo>
                  <a:lnTo>
                    <a:pt x="120330" y="21517"/>
                  </a:lnTo>
                  <a:lnTo>
                    <a:pt x="112519" y="12707"/>
                  </a:lnTo>
                  <a:lnTo>
                    <a:pt x="110617" y="11153"/>
                  </a:lnTo>
                  <a:close/>
                </a:path>
                <a:path w="171450" h="527685">
                  <a:moveTo>
                    <a:pt x="72050" y="11153"/>
                  </a:moveTo>
                  <a:lnTo>
                    <a:pt x="71315" y="11153"/>
                  </a:lnTo>
                  <a:lnTo>
                    <a:pt x="70522" y="11930"/>
                  </a:lnTo>
                  <a:lnTo>
                    <a:pt x="72050" y="11153"/>
                  </a:lnTo>
                  <a:close/>
                </a:path>
                <a:path w="171450" h="527685">
                  <a:moveTo>
                    <a:pt x="104912" y="6488"/>
                  </a:moveTo>
                  <a:lnTo>
                    <a:pt x="86370" y="6488"/>
                  </a:lnTo>
                  <a:lnTo>
                    <a:pt x="85700" y="6591"/>
                  </a:lnTo>
                  <a:lnTo>
                    <a:pt x="93728" y="7784"/>
                  </a:lnTo>
                  <a:lnTo>
                    <a:pt x="92822" y="7784"/>
                  </a:lnTo>
                  <a:lnTo>
                    <a:pt x="100746" y="11930"/>
                  </a:lnTo>
                  <a:lnTo>
                    <a:pt x="99954" y="11153"/>
                  </a:lnTo>
                  <a:lnTo>
                    <a:pt x="110617" y="11153"/>
                  </a:lnTo>
                  <a:lnTo>
                    <a:pt x="104912" y="6488"/>
                  </a:lnTo>
                  <a:close/>
                </a:path>
                <a:path w="171450" h="527685">
                  <a:moveTo>
                    <a:pt x="86370" y="6488"/>
                  </a:moveTo>
                  <a:lnTo>
                    <a:pt x="85012" y="6488"/>
                  </a:lnTo>
                  <a:lnTo>
                    <a:pt x="85700" y="6591"/>
                  </a:lnTo>
                  <a:lnTo>
                    <a:pt x="86370" y="6488"/>
                  </a:lnTo>
                  <a:close/>
                </a:path>
                <a:path w="171450" h="527685">
                  <a:moveTo>
                    <a:pt x="95539" y="1554"/>
                  </a:moveTo>
                  <a:lnTo>
                    <a:pt x="75729" y="1554"/>
                  </a:lnTo>
                  <a:lnTo>
                    <a:pt x="67579" y="5711"/>
                  </a:lnTo>
                  <a:lnTo>
                    <a:pt x="67013" y="6229"/>
                  </a:lnTo>
                  <a:lnTo>
                    <a:pt x="104255" y="6229"/>
                  </a:lnTo>
                  <a:lnTo>
                    <a:pt x="103803" y="5711"/>
                  </a:lnTo>
                  <a:lnTo>
                    <a:pt x="95539" y="1554"/>
                  </a:lnTo>
                  <a:close/>
                </a:path>
                <a:path w="171450" h="527685">
                  <a:moveTo>
                    <a:pt x="85804" y="0"/>
                  </a:moveTo>
                  <a:lnTo>
                    <a:pt x="85464" y="0"/>
                  </a:lnTo>
                  <a:lnTo>
                    <a:pt x="85012" y="518"/>
                  </a:lnTo>
                  <a:lnTo>
                    <a:pt x="76522" y="1554"/>
                  </a:lnTo>
                  <a:lnTo>
                    <a:pt x="94747" y="1554"/>
                  </a:lnTo>
                  <a:lnTo>
                    <a:pt x="86370" y="518"/>
                  </a:lnTo>
                  <a:lnTo>
                    <a:pt x="858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61628" y="4993993"/>
              <a:ext cx="171450" cy="527685"/>
            </a:xfrm>
            <a:custGeom>
              <a:avLst/>
              <a:gdLst/>
              <a:ahLst/>
              <a:cxnLst/>
              <a:rect l="l" t="t" r="r" b="b"/>
              <a:pathLst>
                <a:path w="171450" h="527685">
                  <a:moveTo>
                    <a:pt x="0" y="263883"/>
                  </a:moveTo>
                  <a:lnTo>
                    <a:pt x="1584" y="211000"/>
                  </a:lnTo>
                  <a:lnTo>
                    <a:pt x="6565" y="162275"/>
                  </a:lnTo>
                  <a:lnTo>
                    <a:pt x="14715" y="117425"/>
                  </a:lnTo>
                  <a:lnTo>
                    <a:pt x="24450" y="79323"/>
                  </a:lnTo>
                  <a:lnTo>
                    <a:pt x="36789" y="46663"/>
                  </a:lnTo>
                  <a:lnTo>
                    <a:pt x="36789" y="46404"/>
                  </a:lnTo>
                  <a:lnTo>
                    <a:pt x="50373" y="22295"/>
                  </a:lnTo>
                  <a:lnTo>
                    <a:pt x="50939" y="22036"/>
                  </a:lnTo>
                  <a:lnTo>
                    <a:pt x="50939" y="21517"/>
                  </a:lnTo>
                  <a:lnTo>
                    <a:pt x="58523" y="12966"/>
                  </a:lnTo>
                  <a:lnTo>
                    <a:pt x="66673" y="6229"/>
                  </a:lnTo>
                  <a:lnTo>
                    <a:pt x="67013" y="6229"/>
                  </a:lnTo>
                  <a:lnTo>
                    <a:pt x="67579" y="5711"/>
                  </a:lnTo>
                  <a:lnTo>
                    <a:pt x="75729" y="1554"/>
                  </a:lnTo>
                  <a:lnTo>
                    <a:pt x="75956" y="1554"/>
                  </a:lnTo>
                  <a:lnTo>
                    <a:pt x="76522" y="1554"/>
                  </a:lnTo>
                  <a:lnTo>
                    <a:pt x="85012" y="518"/>
                  </a:lnTo>
                  <a:lnTo>
                    <a:pt x="85464" y="0"/>
                  </a:lnTo>
                  <a:lnTo>
                    <a:pt x="85804" y="0"/>
                  </a:lnTo>
                  <a:lnTo>
                    <a:pt x="86370" y="518"/>
                  </a:lnTo>
                  <a:lnTo>
                    <a:pt x="94747" y="1554"/>
                  </a:lnTo>
                  <a:lnTo>
                    <a:pt x="95313" y="1554"/>
                  </a:lnTo>
                  <a:lnTo>
                    <a:pt x="95539" y="1554"/>
                  </a:lnTo>
                  <a:lnTo>
                    <a:pt x="103803" y="5711"/>
                  </a:lnTo>
                  <a:lnTo>
                    <a:pt x="104255" y="6229"/>
                  </a:lnTo>
                  <a:lnTo>
                    <a:pt x="104595" y="6229"/>
                  </a:lnTo>
                  <a:lnTo>
                    <a:pt x="112519" y="12707"/>
                  </a:lnTo>
                  <a:lnTo>
                    <a:pt x="120330" y="21517"/>
                  </a:lnTo>
                  <a:lnTo>
                    <a:pt x="120330" y="22036"/>
                  </a:lnTo>
                  <a:lnTo>
                    <a:pt x="120330" y="22295"/>
                  </a:lnTo>
                  <a:lnTo>
                    <a:pt x="134479" y="46404"/>
                  </a:lnTo>
                  <a:lnTo>
                    <a:pt x="135045" y="46404"/>
                  </a:lnTo>
                  <a:lnTo>
                    <a:pt x="135045" y="46663"/>
                  </a:lnTo>
                  <a:lnTo>
                    <a:pt x="147045" y="78805"/>
                  </a:lnTo>
                  <a:lnTo>
                    <a:pt x="156893" y="117425"/>
                  </a:lnTo>
                  <a:lnTo>
                    <a:pt x="164477" y="161756"/>
                  </a:lnTo>
                  <a:lnTo>
                    <a:pt x="169118" y="211000"/>
                  </a:lnTo>
                  <a:lnTo>
                    <a:pt x="171043" y="263365"/>
                  </a:lnTo>
                  <a:lnTo>
                    <a:pt x="169118" y="316247"/>
                  </a:lnTo>
                  <a:lnTo>
                    <a:pt x="164477" y="364973"/>
                  </a:lnTo>
                  <a:lnTo>
                    <a:pt x="156893" y="409823"/>
                  </a:lnTo>
                  <a:lnTo>
                    <a:pt x="147045" y="448442"/>
                  </a:lnTo>
                  <a:lnTo>
                    <a:pt x="135046" y="480325"/>
                  </a:lnTo>
                  <a:lnTo>
                    <a:pt x="135046" y="480844"/>
                  </a:lnTo>
                  <a:lnTo>
                    <a:pt x="134480" y="480844"/>
                  </a:lnTo>
                  <a:lnTo>
                    <a:pt x="120330" y="504694"/>
                  </a:lnTo>
                  <a:lnTo>
                    <a:pt x="120330" y="505212"/>
                  </a:lnTo>
                  <a:lnTo>
                    <a:pt x="120330" y="505730"/>
                  </a:lnTo>
                  <a:lnTo>
                    <a:pt x="112745" y="514281"/>
                  </a:lnTo>
                  <a:lnTo>
                    <a:pt x="104595" y="520759"/>
                  </a:lnTo>
                  <a:lnTo>
                    <a:pt x="104256" y="521018"/>
                  </a:lnTo>
                  <a:lnTo>
                    <a:pt x="103803" y="521536"/>
                  </a:lnTo>
                  <a:lnTo>
                    <a:pt x="95539" y="525423"/>
                  </a:lnTo>
                  <a:lnTo>
                    <a:pt x="95313" y="525423"/>
                  </a:lnTo>
                  <a:lnTo>
                    <a:pt x="94747" y="525423"/>
                  </a:lnTo>
                  <a:lnTo>
                    <a:pt x="86370" y="526719"/>
                  </a:lnTo>
                  <a:lnTo>
                    <a:pt x="85804" y="527237"/>
                  </a:lnTo>
                  <a:lnTo>
                    <a:pt x="85465" y="527237"/>
                  </a:lnTo>
                  <a:lnTo>
                    <a:pt x="85012" y="526719"/>
                  </a:lnTo>
                  <a:lnTo>
                    <a:pt x="76522" y="525423"/>
                  </a:lnTo>
                  <a:lnTo>
                    <a:pt x="75956" y="525423"/>
                  </a:lnTo>
                  <a:lnTo>
                    <a:pt x="75729" y="525423"/>
                  </a:lnTo>
                  <a:lnTo>
                    <a:pt x="67579" y="521536"/>
                  </a:lnTo>
                  <a:lnTo>
                    <a:pt x="67013" y="521018"/>
                  </a:lnTo>
                  <a:lnTo>
                    <a:pt x="66674" y="520759"/>
                  </a:lnTo>
                  <a:lnTo>
                    <a:pt x="59089" y="514281"/>
                  </a:lnTo>
                  <a:lnTo>
                    <a:pt x="50939" y="505730"/>
                  </a:lnTo>
                  <a:lnTo>
                    <a:pt x="50939" y="505212"/>
                  </a:lnTo>
                  <a:lnTo>
                    <a:pt x="24450" y="448702"/>
                  </a:lnTo>
                  <a:lnTo>
                    <a:pt x="14715" y="409823"/>
                  </a:lnTo>
                  <a:lnTo>
                    <a:pt x="6791" y="365491"/>
                  </a:lnTo>
                  <a:lnTo>
                    <a:pt x="1584" y="316247"/>
                  </a:lnTo>
                  <a:lnTo>
                    <a:pt x="0" y="263883"/>
                  </a:lnTo>
                  <a:close/>
                </a:path>
                <a:path w="171450" h="527685">
                  <a:moveTo>
                    <a:pt x="8716" y="315729"/>
                  </a:moveTo>
                  <a:lnTo>
                    <a:pt x="13357" y="364195"/>
                  </a:lnTo>
                  <a:lnTo>
                    <a:pt x="20941" y="408527"/>
                  </a:lnTo>
                  <a:lnTo>
                    <a:pt x="30790" y="446629"/>
                  </a:lnTo>
                  <a:lnTo>
                    <a:pt x="56938" y="502102"/>
                  </a:lnTo>
                  <a:lnTo>
                    <a:pt x="56372" y="501066"/>
                  </a:lnTo>
                  <a:lnTo>
                    <a:pt x="63730" y="509358"/>
                  </a:lnTo>
                  <a:lnTo>
                    <a:pt x="71315" y="515836"/>
                  </a:lnTo>
                  <a:lnTo>
                    <a:pt x="70522" y="515318"/>
                  </a:lnTo>
                  <a:lnTo>
                    <a:pt x="78673" y="519464"/>
                  </a:lnTo>
                  <a:lnTo>
                    <a:pt x="77880" y="519464"/>
                  </a:lnTo>
                  <a:lnTo>
                    <a:pt x="86370" y="520759"/>
                  </a:lnTo>
                  <a:lnTo>
                    <a:pt x="85012" y="520759"/>
                  </a:lnTo>
                  <a:lnTo>
                    <a:pt x="93728" y="519464"/>
                  </a:lnTo>
                  <a:lnTo>
                    <a:pt x="92822" y="519464"/>
                  </a:lnTo>
                  <a:lnTo>
                    <a:pt x="100746" y="515318"/>
                  </a:lnTo>
                  <a:lnTo>
                    <a:pt x="99954" y="515836"/>
                  </a:lnTo>
                  <a:lnTo>
                    <a:pt x="107312" y="509617"/>
                  </a:lnTo>
                  <a:lnTo>
                    <a:pt x="114896" y="501066"/>
                  </a:lnTo>
                  <a:lnTo>
                    <a:pt x="114330" y="502102"/>
                  </a:lnTo>
                  <a:lnTo>
                    <a:pt x="128480" y="477993"/>
                  </a:lnTo>
                  <a:lnTo>
                    <a:pt x="128480" y="478511"/>
                  </a:lnTo>
                  <a:lnTo>
                    <a:pt x="150327" y="408527"/>
                  </a:lnTo>
                  <a:lnTo>
                    <a:pt x="157685" y="364714"/>
                  </a:lnTo>
                  <a:lnTo>
                    <a:pt x="162326" y="315729"/>
                  </a:lnTo>
                  <a:lnTo>
                    <a:pt x="163911" y="263883"/>
                  </a:lnTo>
                  <a:lnTo>
                    <a:pt x="162326" y="211260"/>
                  </a:lnTo>
                  <a:lnTo>
                    <a:pt x="157912" y="163052"/>
                  </a:lnTo>
                  <a:lnTo>
                    <a:pt x="150327" y="118721"/>
                  </a:lnTo>
                  <a:lnTo>
                    <a:pt x="140479" y="80878"/>
                  </a:lnTo>
                  <a:lnTo>
                    <a:pt x="128480" y="48736"/>
                  </a:lnTo>
                  <a:lnTo>
                    <a:pt x="128480" y="49254"/>
                  </a:lnTo>
                  <a:lnTo>
                    <a:pt x="114330" y="25145"/>
                  </a:lnTo>
                  <a:lnTo>
                    <a:pt x="114896" y="26182"/>
                  </a:lnTo>
                  <a:lnTo>
                    <a:pt x="107538" y="17631"/>
                  </a:lnTo>
                  <a:lnTo>
                    <a:pt x="99954" y="11153"/>
                  </a:lnTo>
                  <a:lnTo>
                    <a:pt x="100746" y="11930"/>
                  </a:lnTo>
                  <a:lnTo>
                    <a:pt x="92822" y="7784"/>
                  </a:lnTo>
                  <a:lnTo>
                    <a:pt x="93728" y="7784"/>
                  </a:lnTo>
                  <a:lnTo>
                    <a:pt x="85012" y="6488"/>
                  </a:lnTo>
                  <a:lnTo>
                    <a:pt x="86370" y="6488"/>
                  </a:lnTo>
                  <a:lnTo>
                    <a:pt x="77880" y="7784"/>
                  </a:lnTo>
                  <a:lnTo>
                    <a:pt x="78673" y="7784"/>
                  </a:lnTo>
                  <a:lnTo>
                    <a:pt x="70522" y="11930"/>
                  </a:lnTo>
                  <a:lnTo>
                    <a:pt x="71315" y="11153"/>
                  </a:lnTo>
                  <a:lnTo>
                    <a:pt x="63957" y="17631"/>
                  </a:lnTo>
                  <a:lnTo>
                    <a:pt x="56372" y="26182"/>
                  </a:lnTo>
                  <a:lnTo>
                    <a:pt x="56938" y="25145"/>
                  </a:lnTo>
                  <a:lnTo>
                    <a:pt x="43241" y="49254"/>
                  </a:lnTo>
                  <a:lnTo>
                    <a:pt x="20941" y="118721"/>
                  </a:lnTo>
                  <a:lnTo>
                    <a:pt x="13357" y="162534"/>
                  </a:lnTo>
                  <a:lnTo>
                    <a:pt x="8716" y="211260"/>
                  </a:lnTo>
                  <a:lnTo>
                    <a:pt x="6791" y="263365"/>
                  </a:lnTo>
                  <a:lnTo>
                    <a:pt x="8716" y="315729"/>
                  </a:lnTo>
                  <a:close/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58774" y="2134369"/>
            <a:ext cx="2332990" cy="1772285"/>
            <a:chOff x="858774" y="2134369"/>
            <a:chExt cx="2332990" cy="177228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774" y="2134369"/>
              <a:ext cx="2332559" cy="17722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18294" y="2805329"/>
              <a:ext cx="203200" cy="788035"/>
            </a:xfrm>
            <a:custGeom>
              <a:avLst/>
              <a:gdLst/>
              <a:ahLst/>
              <a:cxnLst/>
              <a:rect l="l" t="t" r="r" b="b"/>
              <a:pathLst>
                <a:path w="203200" h="788035">
                  <a:moveTo>
                    <a:pt x="0" y="787670"/>
                  </a:moveTo>
                  <a:lnTo>
                    <a:pt x="202924" y="787670"/>
                  </a:lnTo>
                  <a:lnTo>
                    <a:pt x="202924" y="0"/>
                  </a:lnTo>
                  <a:lnTo>
                    <a:pt x="0" y="0"/>
                  </a:lnTo>
                  <a:lnTo>
                    <a:pt x="0" y="787670"/>
                  </a:lnTo>
                  <a:close/>
                </a:path>
              </a:pathLst>
            </a:custGeom>
            <a:ln w="3625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58011" y="4191025"/>
            <a:ext cx="2418715" cy="1823085"/>
            <a:chOff x="858011" y="4191025"/>
            <a:chExt cx="2418715" cy="182308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011" y="4191025"/>
              <a:ext cx="2418617" cy="18226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01298" y="4347838"/>
              <a:ext cx="915669" cy="1388110"/>
            </a:xfrm>
            <a:custGeom>
              <a:avLst/>
              <a:gdLst/>
              <a:ahLst/>
              <a:cxnLst/>
              <a:rect l="l" t="t" r="r" b="b"/>
              <a:pathLst>
                <a:path w="915669" h="1388110">
                  <a:moveTo>
                    <a:pt x="0" y="1387678"/>
                  </a:moveTo>
                  <a:lnTo>
                    <a:pt x="228913" y="1387678"/>
                  </a:lnTo>
                  <a:lnTo>
                    <a:pt x="228913" y="0"/>
                  </a:lnTo>
                  <a:lnTo>
                    <a:pt x="0" y="0"/>
                  </a:lnTo>
                  <a:lnTo>
                    <a:pt x="0" y="1387678"/>
                  </a:lnTo>
                  <a:close/>
                </a:path>
                <a:path w="915669" h="1388110">
                  <a:moveTo>
                    <a:pt x="686740" y="1387678"/>
                  </a:moveTo>
                  <a:lnTo>
                    <a:pt x="915653" y="1387678"/>
                  </a:lnTo>
                  <a:lnTo>
                    <a:pt x="915653" y="0"/>
                  </a:lnTo>
                  <a:lnTo>
                    <a:pt x="686739" y="0"/>
                  </a:lnTo>
                  <a:lnTo>
                    <a:pt x="686740" y="1387678"/>
                  </a:lnTo>
                  <a:close/>
                </a:path>
              </a:pathLst>
            </a:custGeom>
            <a:ln w="953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14703" y="3927728"/>
            <a:ext cx="1253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solidFill>
                  <a:srgbClr val="000099"/>
                </a:solidFill>
                <a:latin typeface="幼圆"/>
                <a:cs typeface="幼圆"/>
              </a:rPr>
              <a:t>单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面缺</a:t>
            </a:r>
            <a:r>
              <a:rPr sz="1600" b="1" spc="10" dirty="0">
                <a:solidFill>
                  <a:srgbClr val="000099"/>
                </a:solidFill>
                <a:latin typeface="幼圆"/>
                <a:cs typeface="幼圆"/>
              </a:rPr>
              <a:t>陷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样</a:t>
            </a:r>
            <a:r>
              <a:rPr sz="1600" b="1" spc="-15" dirty="0">
                <a:solidFill>
                  <a:srgbClr val="000099"/>
                </a:solidFill>
                <a:latin typeface="幼圆"/>
                <a:cs typeface="幼圆"/>
              </a:rPr>
              <a:t>件</a:t>
            </a:r>
            <a:endParaRPr sz="1600">
              <a:latin typeface="幼圆"/>
              <a:cs typeface="幼圆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8836" y="6061659"/>
            <a:ext cx="1049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solidFill>
                  <a:srgbClr val="000099"/>
                </a:solidFill>
                <a:latin typeface="幼圆"/>
                <a:cs typeface="幼圆"/>
              </a:rPr>
              <a:t>双</a:t>
            </a:r>
            <a:r>
              <a:rPr sz="1600" b="1" spc="-5" dirty="0">
                <a:solidFill>
                  <a:srgbClr val="000099"/>
                </a:solidFill>
                <a:latin typeface="幼圆"/>
                <a:cs typeface="幼圆"/>
              </a:rPr>
              <a:t>缺陷</a:t>
            </a:r>
            <a:r>
              <a:rPr sz="1600" b="1" spc="10" dirty="0">
                <a:solidFill>
                  <a:srgbClr val="000099"/>
                </a:solidFill>
                <a:latin typeface="幼圆"/>
                <a:cs typeface="幼圆"/>
              </a:rPr>
              <a:t>样</a:t>
            </a:r>
            <a:r>
              <a:rPr sz="1600" b="1" spc="-15" dirty="0">
                <a:solidFill>
                  <a:srgbClr val="000099"/>
                </a:solidFill>
                <a:latin typeface="幼圆"/>
                <a:cs typeface="幼圆"/>
              </a:rPr>
              <a:t>件</a:t>
            </a:r>
            <a:endParaRPr sz="160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1133556"/>
            <a:ext cx="695325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光子晶体的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器件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光子晶体基板可使偶极子天线辐射效率提</a:t>
            </a:r>
            <a:r>
              <a:rPr sz="2400" b="1" spc="-35" dirty="0">
                <a:solidFill>
                  <a:srgbClr val="3333CC"/>
                </a:solidFill>
                <a:latin typeface="微软雅黑"/>
                <a:cs typeface="微软雅黑"/>
              </a:rPr>
              <a:t>高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3.5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倍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5604459"/>
            <a:ext cx="71837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左图为无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基板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偶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极子天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线能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量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图，右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图为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光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子晶体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基板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天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线能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量 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图，增益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最大</a:t>
            </a:r>
            <a:r>
              <a:rPr sz="2000" b="1" spc="10" dirty="0">
                <a:solidFill>
                  <a:srgbClr val="000099"/>
                </a:solidFill>
                <a:latin typeface="楷体"/>
                <a:cs typeface="楷体"/>
              </a:rPr>
              <a:t>提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高值为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5dB，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能量辐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射效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率提高</a:t>
            </a:r>
            <a:r>
              <a:rPr sz="2000" b="1" spc="20" dirty="0">
                <a:solidFill>
                  <a:srgbClr val="000099"/>
                </a:solidFill>
                <a:latin typeface="楷体"/>
                <a:cs typeface="楷体"/>
              </a:rPr>
              <a:t>了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3.2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倍。</a:t>
            </a:r>
            <a:endParaRPr sz="2000">
              <a:latin typeface="楷体"/>
              <a:cs typeface="楷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62728" y="2002472"/>
            <a:ext cx="3237230" cy="3688079"/>
            <a:chOff x="5062728" y="2002472"/>
            <a:chExt cx="3237230" cy="368807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728" y="2002472"/>
              <a:ext cx="3236976" cy="3688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0" y="2197608"/>
              <a:ext cx="2667000" cy="311810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95527" y="2029904"/>
            <a:ext cx="3999229" cy="3662679"/>
            <a:chOff x="795527" y="2029904"/>
            <a:chExt cx="3999229" cy="36626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527" y="2029904"/>
              <a:ext cx="3998976" cy="3662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599" y="2225040"/>
              <a:ext cx="3429000" cy="3092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681" y="434021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一、</a:t>
            </a:r>
            <a:r>
              <a:rPr spc="-10" dirty="0"/>
              <a:t>意</a:t>
            </a:r>
            <a:r>
              <a:rPr spc="-5" dirty="0"/>
              <a:t>义与</a:t>
            </a:r>
            <a:r>
              <a:rPr spc="-10" dirty="0"/>
              <a:t>方法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600" y="405169"/>
            <a:ext cx="4867910" cy="109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加速产品研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发过</a:t>
            </a:r>
            <a:r>
              <a:rPr sz="2800" b="1" spc="20" dirty="0">
                <a:solidFill>
                  <a:srgbClr val="FF3300"/>
                </a:solidFill>
                <a:latin typeface="华文中宋"/>
                <a:cs typeface="华文中宋"/>
              </a:rPr>
              <a:t>程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实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创新</a:t>
            </a:r>
            <a:endParaRPr sz="2800" dirty="0">
              <a:latin typeface="华文中宋"/>
              <a:cs typeface="华文中宋"/>
            </a:endParaRPr>
          </a:p>
          <a:p>
            <a:pPr marL="2308860">
              <a:lnSpc>
                <a:spcPct val="100000"/>
              </a:lnSpc>
              <a:spcBef>
                <a:spcPts val="2210"/>
              </a:spcBef>
            </a:pPr>
            <a:r>
              <a:rPr sz="2400" b="1" dirty="0">
                <a:solidFill>
                  <a:srgbClr val="000099"/>
                </a:solidFill>
                <a:latin typeface="宋体"/>
                <a:cs typeface="宋体"/>
              </a:rPr>
              <a:t>研发能力不足</a:t>
            </a:r>
            <a:endParaRPr sz="2400" dirty="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213" y="1701712"/>
            <a:ext cx="4023995" cy="533400"/>
          </a:xfrm>
          <a:custGeom>
            <a:avLst/>
            <a:gdLst/>
            <a:ahLst/>
            <a:cxnLst/>
            <a:rect l="l" t="t" r="r" b="b"/>
            <a:pathLst>
              <a:path w="4023995" h="533400">
                <a:moveTo>
                  <a:pt x="1656588" y="10680"/>
                </a:moveTo>
                <a:lnTo>
                  <a:pt x="0" y="10680"/>
                </a:lnTo>
                <a:lnTo>
                  <a:pt x="0" y="533400"/>
                </a:lnTo>
                <a:lnTo>
                  <a:pt x="1656588" y="533400"/>
                </a:lnTo>
                <a:lnTo>
                  <a:pt x="1656588" y="10680"/>
                </a:lnTo>
                <a:close/>
              </a:path>
              <a:path w="4023995" h="533400">
                <a:moveTo>
                  <a:pt x="4023372" y="0"/>
                </a:moveTo>
                <a:lnTo>
                  <a:pt x="2368308" y="0"/>
                </a:lnTo>
                <a:lnTo>
                  <a:pt x="2368308" y="521208"/>
                </a:lnTo>
                <a:lnTo>
                  <a:pt x="4023372" y="521208"/>
                </a:lnTo>
                <a:lnTo>
                  <a:pt x="4023372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575" y="1757288"/>
            <a:ext cx="3815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9980" algn="l"/>
              </a:tabLst>
            </a:pPr>
            <a:r>
              <a:rPr sz="2800" dirty="0">
                <a:solidFill>
                  <a:srgbClr val="000099"/>
                </a:solidFill>
                <a:latin typeface="黑体"/>
                <a:cs typeface="黑体"/>
              </a:rPr>
              <a:t>思</a:t>
            </a:r>
            <a:r>
              <a:rPr sz="2800" spc="-5" dirty="0">
                <a:solidFill>
                  <a:srgbClr val="000099"/>
                </a:solidFill>
                <a:latin typeface="黑体"/>
                <a:cs typeface="黑体"/>
              </a:rPr>
              <a:t>考设计</a:t>
            </a:r>
            <a:r>
              <a:rPr sz="2800" dirty="0">
                <a:solidFill>
                  <a:srgbClr val="000099"/>
                </a:solidFill>
                <a:latin typeface="黑体"/>
                <a:cs typeface="黑体"/>
              </a:rPr>
              <a:t>	</a:t>
            </a:r>
            <a:r>
              <a:rPr sz="4200" baseline="1984" dirty="0">
                <a:solidFill>
                  <a:srgbClr val="000099"/>
                </a:solidFill>
                <a:latin typeface="黑体"/>
                <a:cs typeface="黑体"/>
              </a:rPr>
              <a:t>样</a:t>
            </a:r>
            <a:r>
              <a:rPr sz="4200" spc="-7" baseline="1984" dirty="0">
                <a:solidFill>
                  <a:srgbClr val="000099"/>
                </a:solidFill>
                <a:latin typeface="黑体"/>
                <a:cs typeface="黑体"/>
              </a:rPr>
              <a:t>件制造</a:t>
            </a:r>
            <a:endParaRPr sz="4200" baseline="1984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0674" y="1669708"/>
            <a:ext cx="1656714" cy="521334"/>
          </a:xfrm>
          <a:custGeom>
            <a:avLst/>
            <a:gdLst/>
            <a:ahLst/>
            <a:cxnLst/>
            <a:rect l="l" t="t" r="r" b="b"/>
            <a:pathLst>
              <a:path w="1656715" h="521335">
                <a:moveTo>
                  <a:pt x="1656588" y="0"/>
                </a:moveTo>
                <a:lnTo>
                  <a:pt x="0" y="0"/>
                </a:lnTo>
                <a:lnTo>
                  <a:pt x="0" y="480060"/>
                </a:lnTo>
                <a:lnTo>
                  <a:pt x="0" y="521208"/>
                </a:lnTo>
                <a:lnTo>
                  <a:pt x="1656588" y="521208"/>
                </a:lnTo>
                <a:lnTo>
                  <a:pt x="1656588" y="480060"/>
                </a:lnTo>
                <a:lnTo>
                  <a:pt x="165658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10938" y="1716191"/>
            <a:ext cx="1447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99"/>
                </a:solidFill>
                <a:latin typeface="黑体"/>
                <a:cs typeface="黑体"/>
              </a:rPr>
              <a:t>检</a:t>
            </a:r>
            <a:r>
              <a:rPr sz="2800" spc="-5" dirty="0">
                <a:solidFill>
                  <a:srgbClr val="000099"/>
                </a:solidFill>
                <a:latin typeface="黑体"/>
                <a:cs typeface="黑体"/>
              </a:rPr>
              <a:t>测评价</a:t>
            </a:r>
            <a:endParaRPr sz="2800">
              <a:latin typeface="黑体"/>
              <a:cs typeface="黑体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110895" y="1556933"/>
            <a:ext cx="6993255" cy="1245235"/>
            <a:chOff x="-9905" y="2378964"/>
            <a:chExt cx="6993255" cy="1245235"/>
          </a:xfrm>
        </p:grpSpPr>
        <p:sp>
          <p:nvSpPr>
            <p:cNvPr id="10" name="object 10"/>
            <p:cNvSpPr/>
            <p:nvPr/>
          </p:nvSpPr>
          <p:spPr>
            <a:xfrm>
              <a:off x="4308347" y="2670048"/>
              <a:ext cx="576580" cy="216535"/>
            </a:xfrm>
            <a:custGeom>
              <a:avLst/>
              <a:gdLst/>
              <a:ahLst/>
              <a:cxnLst/>
              <a:rect l="l" t="t" r="r" b="b"/>
              <a:pathLst>
                <a:path w="576579" h="216535">
                  <a:moveTo>
                    <a:pt x="431673" y="0"/>
                  </a:moveTo>
                  <a:lnTo>
                    <a:pt x="431673" y="54101"/>
                  </a:lnTo>
                  <a:lnTo>
                    <a:pt x="0" y="54101"/>
                  </a:lnTo>
                  <a:lnTo>
                    <a:pt x="0" y="162305"/>
                  </a:lnTo>
                  <a:lnTo>
                    <a:pt x="431673" y="162305"/>
                  </a:lnTo>
                  <a:lnTo>
                    <a:pt x="431673" y="216407"/>
                  </a:lnTo>
                  <a:lnTo>
                    <a:pt x="576072" y="108203"/>
                  </a:lnTo>
                  <a:lnTo>
                    <a:pt x="431673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8347" y="2670048"/>
              <a:ext cx="576580" cy="216535"/>
            </a:xfrm>
            <a:custGeom>
              <a:avLst/>
              <a:gdLst/>
              <a:ahLst/>
              <a:cxnLst/>
              <a:rect l="l" t="t" r="r" b="b"/>
              <a:pathLst>
                <a:path w="576579" h="216535">
                  <a:moveTo>
                    <a:pt x="0" y="54101"/>
                  </a:moveTo>
                  <a:lnTo>
                    <a:pt x="431673" y="54101"/>
                  </a:lnTo>
                  <a:lnTo>
                    <a:pt x="431673" y="0"/>
                  </a:lnTo>
                  <a:lnTo>
                    <a:pt x="576072" y="108203"/>
                  </a:lnTo>
                  <a:lnTo>
                    <a:pt x="431673" y="216407"/>
                  </a:lnTo>
                  <a:lnTo>
                    <a:pt x="431673" y="162305"/>
                  </a:lnTo>
                  <a:lnTo>
                    <a:pt x="0" y="162305"/>
                  </a:lnTo>
                  <a:lnTo>
                    <a:pt x="0" y="5410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2432" y="2660904"/>
              <a:ext cx="576580" cy="216535"/>
            </a:xfrm>
            <a:custGeom>
              <a:avLst/>
              <a:gdLst/>
              <a:ahLst/>
              <a:cxnLst/>
              <a:rect l="l" t="t" r="r" b="b"/>
              <a:pathLst>
                <a:path w="576580" h="216535">
                  <a:moveTo>
                    <a:pt x="431673" y="0"/>
                  </a:moveTo>
                  <a:lnTo>
                    <a:pt x="431673" y="54101"/>
                  </a:lnTo>
                  <a:lnTo>
                    <a:pt x="0" y="54101"/>
                  </a:lnTo>
                  <a:lnTo>
                    <a:pt x="0" y="162306"/>
                  </a:lnTo>
                  <a:lnTo>
                    <a:pt x="431673" y="162306"/>
                  </a:lnTo>
                  <a:lnTo>
                    <a:pt x="431673" y="216408"/>
                  </a:lnTo>
                  <a:lnTo>
                    <a:pt x="576072" y="108204"/>
                  </a:lnTo>
                  <a:lnTo>
                    <a:pt x="431673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32432" y="2660904"/>
              <a:ext cx="576580" cy="216535"/>
            </a:xfrm>
            <a:custGeom>
              <a:avLst/>
              <a:gdLst/>
              <a:ahLst/>
              <a:cxnLst/>
              <a:rect l="l" t="t" r="r" b="b"/>
              <a:pathLst>
                <a:path w="576580" h="216535">
                  <a:moveTo>
                    <a:pt x="0" y="54101"/>
                  </a:moveTo>
                  <a:lnTo>
                    <a:pt x="431673" y="54101"/>
                  </a:lnTo>
                  <a:lnTo>
                    <a:pt x="431673" y="0"/>
                  </a:lnTo>
                  <a:lnTo>
                    <a:pt x="576072" y="108204"/>
                  </a:lnTo>
                  <a:lnTo>
                    <a:pt x="431673" y="216408"/>
                  </a:lnTo>
                  <a:lnTo>
                    <a:pt x="431673" y="162306"/>
                  </a:lnTo>
                  <a:lnTo>
                    <a:pt x="0" y="162306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2388870"/>
              <a:ext cx="6973570" cy="1225550"/>
            </a:xfrm>
            <a:custGeom>
              <a:avLst/>
              <a:gdLst/>
              <a:ahLst/>
              <a:cxnLst/>
              <a:rect l="l" t="t" r="r" b="b"/>
              <a:pathLst>
                <a:path w="6973570" h="1225550">
                  <a:moveTo>
                    <a:pt x="0" y="1225295"/>
                  </a:moveTo>
                  <a:lnTo>
                    <a:pt x="6973061" y="1225295"/>
                  </a:lnTo>
                  <a:lnTo>
                    <a:pt x="6973061" y="0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3333C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6696" y="3035808"/>
              <a:ext cx="216535" cy="431800"/>
            </a:xfrm>
            <a:custGeom>
              <a:avLst/>
              <a:gdLst/>
              <a:ahLst/>
              <a:cxnLst/>
              <a:rect l="l" t="t" r="r" b="b"/>
              <a:pathLst>
                <a:path w="216534" h="431800">
                  <a:moveTo>
                    <a:pt x="108203" y="0"/>
                  </a:moveTo>
                  <a:lnTo>
                    <a:pt x="0" y="108203"/>
                  </a:lnTo>
                  <a:lnTo>
                    <a:pt x="54101" y="108203"/>
                  </a:lnTo>
                  <a:lnTo>
                    <a:pt x="54101" y="431291"/>
                  </a:lnTo>
                  <a:lnTo>
                    <a:pt x="162306" y="431291"/>
                  </a:lnTo>
                  <a:lnTo>
                    <a:pt x="162306" y="108203"/>
                  </a:lnTo>
                  <a:lnTo>
                    <a:pt x="216407" y="108203"/>
                  </a:lnTo>
                  <a:lnTo>
                    <a:pt x="108203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696" y="3035808"/>
              <a:ext cx="216535" cy="431800"/>
            </a:xfrm>
            <a:custGeom>
              <a:avLst/>
              <a:gdLst/>
              <a:ahLst/>
              <a:cxnLst/>
              <a:rect l="l" t="t" r="r" b="b"/>
              <a:pathLst>
                <a:path w="216534" h="431800">
                  <a:moveTo>
                    <a:pt x="0" y="108203"/>
                  </a:moveTo>
                  <a:lnTo>
                    <a:pt x="108203" y="0"/>
                  </a:lnTo>
                  <a:lnTo>
                    <a:pt x="216407" y="108203"/>
                  </a:lnTo>
                  <a:lnTo>
                    <a:pt x="162306" y="108203"/>
                  </a:lnTo>
                  <a:lnTo>
                    <a:pt x="162306" y="431291"/>
                  </a:lnTo>
                  <a:lnTo>
                    <a:pt x="54101" y="431291"/>
                  </a:lnTo>
                  <a:lnTo>
                    <a:pt x="54101" y="108203"/>
                  </a:lnTo>
                  <a:lnTo>
                    <a:pt x="0" y="1082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90032" y="2971800"/>
              <a:ext cx="73660" cy="504825"/>
            </a:xfrm>
            <a:custGeom>
              <a:avLst/>
              <a:gdLst/>
              <a:ahLst/>
              <a:cxnLst/>
              <a:rect l="l" t="t" r="r" b="b"/>
              <a:pathLst>
                <a:path w="73660" h="504825">
                  <a:moveTo>
                    <a:pt x="73151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73151" y="504444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90032" y="2971800"/>
              <a:ext cx="73660" cy="504825"/>
            </a:xfrm>
            <a:custGeom>
              <a:avLst/>
              <a:gdLst/>
              <a:ahLst/>
              <a:cxnLst/>
              <a:rect l="l" t="t" r="r" b="b"/>
              <a:pathLst>
                <a:path w="73660" h="504825">
                  <a:moveTo>
                    <a:pt x="0" y="504444"/>
                  </a:moveTo>
                  <a:lnTo>
                    <a:pt x="73151" y="504444"/>
                  </a:lnTo>
                  <a:lnTo>
                    <a:pt x="73151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73480" y="3413760"/>
              <a:ext cx="4464050" cy="68580"/>
            </a:xfrm>
            <a:custGeom>
              <a:avLst/>
              <a:gdLst/>
              <a:ahLst/>
              <a:cxnLst/>
              <a:rect l="l" t="t" r="r" b="b"/>
              <a:pathLst>
                <a:path w="4464050" h="68579">
                  <a:moveTo>
                    <a:pt x="446379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4463796" y="68579"/>
                  </a:lnTo>
                  <a:lnTo>
                    <a:pt x="4463796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73480" y="3413760"/>
              <a:ext cx="4464050" cy="68580"/>
            </a:xfrm>
            <a:custGeom>
              <a:avLst/>
              <a:gdLst/>
              <a:ahLst/>
              <a:cxnLst/>
              <a:rect l="l" t="t" r="r" b="b"/>
              <a:pathLst>
                <a:path w="4464050" h="68579">
                  <a:moveTo>
                    <a:pt x="0" y="68579"/>
                  </a:moveTo>
                  <a:lnTo>
                    <a:pt x="4463796" y="68579"/>
                  </a:lnTo>
                  <a:lnTo>
                    <a:pt x="4463796" y="0"/>
                  </a:lnTo>
                  <a:lnTo>
                    <a:pt x="0" y="0"/>
                  </a:lnTo>
                  <a:lnTo>
                    <a:pt x="0" y="68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21295" y="1566839"/>
            <a:ext cx="1298575" cy="1225550"/>
          </a:xfrm>
          <a:prstGeom prst="rect">
            <a:avLst/>
          </a:prstGeom>
          <a:solidFill>
            <a:srgbClr val="FFFFCC"/>
          </a:solidFill>
          <a:ln w="19811">
            <a:solidFill>
              <a:srgbClr val="3333C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241935">
              <a:lnSpc>
                <a:spcPct val="100000"/>
              </a:lnSpc>
            </a:pPr>
            <a:r>
              <a:rPr sz="3200" b="1" dirty="0">
                <a:solidFill>
                  <a:srgbClr val="000099"/>
                </a:solidFill>
                <a:latin typeface="黑体"/>
                <a:cs typeface="黑体"/>
              </a:rPr>
              <a:t>生产</a:t>
            </a:r>
            <a:endParaRPr sz="3200">
              <a:latin typeface="黑体"/>
              <a:cs typeface="黑体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41414" y="1992796"/>
            <a:ext cx="512445" cy="372110"/>
            <a:chOff x="7042404" y="2814827"/>
            <a:chExt cx="512445" cy="372110"/>
          </a:xfrm>
        </p:grpSpPr>
        <p:sp>
          <p:nvSpPr>
            <p:cNvPr id="23" name="object 23"/>
            <p:cNvSpPr/>
            <p:nvPr/>
          </p:nvSpPr>
          <p:spPr>
            <a:xfrm>
              <a:off x="7046976" y="2819399"/>
              <a:ext cx="502920" cy="363220"/>
            </a:xfrm>
            <a:custGeom>
              <a:avLst/>
              <a:gdLst/>
              <a:ahLst/>
              <a:cxnLst/>
              <a:rect l="l" t="t" r="r" b="b"/>
              <a:pathLst>
                <a:path w="502920" h="363219">
                  <a:moveTo>
                    <a:pt x="376808" y="0"/>
                  </a:moveTo>
                  <a:lnTo>
                    <a:pt x="376808" y="90677"/>
                  </a:lnTo>
                  <a:lnTo>
                    <a:pt x="0" y="90677"/>
                  </a:lnTo>
                  <a:lnTo>
                    <a:pt x="0" y="272034"/>
                  </a:lnTo>
                  <a:lnTo>
                    <a:pt x="376808" y="272034"/>
                  </a:lnTo>
                  <a:lnTo>
                    <a:pt x="376808" y="362712"/>
                  </a:lnTo>
                  <a:lnTo>
                    <a:pt x="502920" y="181355"/>
                  </a:lnTo>
                  <a:lnTo>
                    <a:pt x="37680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46976" y="2819399"/>
              <a:ext cx="502920" cy="363220"/>
            </a:xfrm>
            <a:custGeom>
              <a:avLst/>
              <a:gdLst/>
              <a:ahLst/>
              <a:cxnLst/>
              <a:rect l="l" t="t" r="r" b="b"/>
              <a:pathLst>
                <a:path w="502920" h="363219">
                  <a:moveTo>
                    <a:pt x="0" y="90677"/>
                  </a:moveTo>
                  <a:lnTo>
                    <a:pt x="376808" y="90677"/>
                  </a:lnTo>
                  <a:lnTo>
                    <a:pt x="376808" y="0"/>
                  </a:lnTo>
                  <a:lnTo>
                    <a:pt x="502920" y="181355"/>
                  </a:lnTo>
                  <a:lnTo>
                    <a:pt x="376808" y="362712"/>
                  </a:lnTo>
                  <a:lnTo>
                    <a:pt x="376808" y="272034"/>
                  </a:lnTo>
                  <a:lnTo>
                    <a:pt x="0" y="272034"/>
                  </a:lnTo>
                  <a:lnTo>
                    <a:pt x="0" y="9067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586077" y="2962060"/>
            <a:ext cx="3537585" cy="1163320"/>
            <a:chOff x="1687067" y="3784091"/>
            <a:chExt cx="3537585" cy="1163320"/>
          </a:xfrm>
        </p:grpSpPr>
        <p:sp>
          <p:nvSpPr>
            <p:cNvPr id="26" name="object 26"/>
            <p:cNvSpPr/>
            <p:nvPr/>
          </p:nvSpPr>
          <p:spPr>
            <a:xfrm>
              <a:off x="1691639" y="3788663"/>
              <a:ext cx="3528060" cy="1153795"/>
            </a:xfrm>
            <a:custGeom>
              <a:avLst/>
              <a:gdLst/>
              <a:ahLst/>
              <a:cxnLst/>
              <a:rect l="l" t="t" r="r" b="b"/>
              <a:pathLst>
                <a:path w="3528060" h="1153795">
                  <a:moveTo>
                    <a:pt x="1764030" y="0"/>
                  </a:moveTo>
                  <a:lnTo>
                    <a:pt x="1694764" y="436"/>
                  </a:lnTo>
                  <a:lnTo>
                    <a:pt x="1626175" y="1735"/>
                  </a:lnTo>
                  <a:lnTo>
                    <a:pt x="1558312" y="3881"/>
                  </a:lnTo>
                  <a:lnTo>
                    <a:pt x="1491223" y="6857"/>
                  </a:lnTo>
                  <a:lnTo>
                    <a:pt x="1424957" y="10648"/>
                  </a:lnTo>
                  <a:lnTo>
                    <a:pt x="1359563" y="15237"/>
                  </a:lnTo>
                  <a:lnTo>
                    <a:pt x="1295091" y="20609"/>
                  </a:lnTo>
                  <a:lnTo>
                    <a:pt x="1231589" y="26747"/>
                  </a:lnTo>
                  <a:lnTo>
                    <a:pt x="1169107" y="33635"/>
                  </a:lnTo>
                  <a:lnTo>
                    <a:pt x="1107693" y="41257"/>
                  </a:lnTo>
                  <a:lnTo>
                    <a:pt x="1047397" y="49598"/>
                  </a:lnTo>
                  <a:lnTo>
                    <a:pt x="988267" y="58640"/>
                  </a:lnTo>
                  <a:lnTo>
                    <a:pt x="930353" y="68369"/>
                  </a:lnTo>
                  <a:lnTo>
                    <a:pt x="873703" y="78768"/>
                  </a:lnTo>
                  <a:lnTo>
                    <a:pt x="818367" y="89821"/>
                  </a:lnTo>
                  <a:lnTo>
                    <a:pt x="764394" y="101511"/>
                  </a:lnTo>
                  <a:lnTo>
                    <a:pt x="711832" y="113824"/>
                  </a:lnTo>
                  <a:lnTo>
                    <a:pt x="660731" y="126743"/>
                  </a:lnTo>
                  <a:lnTo>
                    <a:pt x="611140" y="140251"/>
                  </a:lnTo>
                  <a:lnTo>
                    <a:pt x="563108" y="154333"/>
                  </a:lnTo>
                  <a:lnTo>
                    <a:pt x="516683" y="168973"/>
                  </a:lnTo>
                  <a:lnTo>
                    <a:pt x="471915" y="184155"/>
                  </a:lnTo>
                  <a:lnTo>
                    <a:pt x="428853" y="199862"/>
                  </a:lnTo>
                  <a:lnTo>
                    <a:pt x="387546" y="216079"/>
                  </a:lnTo>
                  <a:lnTo>
                    <a:pt x="348043" y="232789"/>
                  </a:lnTo>
                  <a:lnTo>
                    <a:pt x="310393" y="249977"/>
                  </a:lnTo>
                  <a:lnTo>
                    <a:pt x="274645" y="267626"/>
                  </a:lnTo>
                  <a:lnTo>
                    <a:pt x="240848" y="285721"/>
                  </a:lnTo>
                  <a:lnTo>
                    <a:pt x="179303" y="323183"/>
                  </a:lnTo>
                  <a:lnTo>
                    <a:pt x="126150" y="362234"/>
                  </a:lnTo>
                  <a:lnTo>
                    <a:pt x="81782" y="402746"/>
                  </a:lnTo>
                  <a:lnTo>
                    <a:pt x="46590" y="444590"/>
                  </a:lnTo>
                  <a:lnTo>
                    <a:pt x="20968" y="487638"/>
                  </a:lnTo>
                  <a:lnTo>
                    <a:pt x="5307" y="531762"/>
                  </a:lnTo>
                  <a:lnTo>
                    <a:pt x="0" y="576834"/>
                  </a:lnTo>
                  <a:lnTo>
                    <a:pt x="1335" y="599480"/>
                  </a:lnTo>
                  <a:lnTo>
                    <a:pt x="11868" y="644093"/>
                  </a:lnTo>
                  <a:lnTo>
                    <a:pt x="32559" y="687696"/>
                  </a:lnTo>
                  <a:lnTo>
                    <a:pt x="63014" y="730158"/>
                  </a:lnTo>
                  <a:lnTo>
                    <a:pt x="102843" y="771352"/>
                  </a:lnTo>
                  <a:lnTo>
                    <a:pt x="151653" y="811149"/>
                  </a:lnTo>
                  <a:lnTo>
                    <a:pt x="209051" y="849422"/>
                  </a:lnTo>
                  <a:lnTo>
                    <a:pt x="274645" y="886041"/>
                  </a:lnTo>
                  <a:lnTo>
                    <a:pt x="310393" y="903690"/>
                  </a:lnTo>
                  <a:lnTo>
                    <a:pt x="348043" y="920878"/>
                  </a:lnTo>
                  <a:lnTo>
                    <a:pt x="387546" y="937588"/>
                  </a:lnTo>
                  <a:lnTo>
                    <a:pt x="428853" y="953805"/>
                  </a:lnTo>
                  <a:lnTo>
                    <a:pt x="471915" y="969512"/>
                  </a:lnTo>
                  <a:lnTo>
                    <a:pt x="516683" y="984694"/>
                  </a:lnTo>
                  <a:lnTo>
                    <a:pt x="563108" y="999334"/>
                  </a:lnTo>
                  <a:lnTo>
                    <a:pt x="611140" y="1013416"/>
                  </a:lnTo>
                  <a:lnTo>
                    <a:pt x="660731" y="1026924"/>
                  </a:lnTo>
                  <a:lnTo>
                    <a:pt x="711832" y="1039843"/>
                  </a:lnTo>
                  <a:lnTo>
                    <a:pt x="764394" y="1052156"/>
                  </a:lnTo>
                  <a:lnTo>
                    <a:pt x="818367" y="1063846"/>
                  </a:lnTo>
                  <a:lnTo>
                    <a:pt x="873703" y="1074899"/>
                  </a:lnTo>
                  <a:lnTo>
                    <a:pt x="930353" y="1085298"/>
                  </a:lnTo>
                  <a:lnTo>
                    <a:pt x="988267" y="1095027"/>
                  </a:lnTo>
                  <a:lnTo>
                    <a:pt x="1047397" y="1104069"/>
                  </a:lnTo>
                  <a:lnTo>
                    <a:pt x="1107693" y="1112410"/>
                  </a:lnTo>
                  <a:lnTo>
                    <a:pt x="1169107" y="1120032"/>
                  </a:lnTo>
                  <a:lnTo>
                    <a:pt x="1231589" y="1126920"/>
                  </a:lnTo>
                  <a:lnTo>
                    <a:pt x="1295091" y="1133058"/>
                  </a:lnTo>
                  <a:lnTo>
                    <a:pt x="1359563" y="1138430"/>
                  </a:lnTo>
                  <a:lnTo>
                    <a:pt x="1424957" y="1143019"/>
                  </a:lnTo>
                  <a:lnTo>
                    <a:pt x="1491223" y="1146810"/>
                  </a:lnTo>
                  <a:lnTo>
                    <a:pt x="1558312" y="1149786"/>
                  </a:lnTo>
                  <a:lnTo>
                    <a:pt x="1626175" y="1151932"/>
                  </a:lnTo>
                  <a:lnTo>
                    <a:pt x="1694764" y="1153231"/>
                  </a:lnTo>
                  <a:lnTo>
                    <a:pt x="1764030" y="1153668"/>
                  </a:lnTo>
                  <a:lnTo>
                    <a:pt x="1833295" y="1153231"/>
                  </a:lnTo>
                  <a:lnTo>
                    <a:pt x="1901884" y="1151932"/>
                  </a:lnTo>
                  <a:lnTo>
                    <a:pt x="1969747" y="1149786"/>
                  </a:lnTo>
                  <a:lnTo>
                    <a:pt x="2036836" y="1146810"/>
                  </a:lnTo>
                  <a:lnTo>
                    <a:pt x="2103102" y="1143019"/>
                  </a:lnTo>
                  <a:lnTo>
                    <a:pt x="2168496" y="1138430"/>
                  </a:lnTo>
                  <a:lnTo>
                    <a:pt x="2232968" y="1133058"/>
                  </a:lnTo>
                  <a:lnTo>
                    <a:pt x="2296470" y="1126920"/>
                  </a:lnTo>
                  <a:lnTo>
                    <a:pt x="2358952" y="1120032"/>
                  </a:lnTo>
                  <a:lnTo>
                    <a:pt x="2420366" y="1112410"/>
                  </a:lnTo>
                  <a:lnTo>
                    <a:pt x="2480662" y="1104069"/>
                  </a:lnTo>
                  <a:lnTo>
                    <a:pt x="2539792" y="1095027"/>
                  </a:lnTo>
                  <a:lnTo>
                    <a:pt x="2597706" y="1085298"/>
                  </a:lnTo>
                  <a:lnTo>
                    <a:pt x="2654356" y="1074899"/>
                  </a:lnTo>
                  <a:lnTo>
                    <a:pt x="2709692" y="1063846"/>
                  </a:lnTo>
                  <a:lnTo>
                    <a:pt x="2763665" y="1052156"/>
                  </a:lnTo>
                  <a:lnTo>
                    <a:pt x="2816227" y="1039843"/>
                  </a:lnTo>
                  <a:lnTo>
                    <a:pt x="2867328" y="1026924"/>
                  </a:lnTo>
                  <a:lnTo>
                    <a:pt x="2916919" y="1013416"/>
                  </a:lnTo>
                  <a:lnTo>
                    <a:pt x="2964951" y="999334"/>
                  </a:lnTo>
                  <a:lnTo>
                    <a:pt x="3011376" y="984694"/>
                  </a:lnTo>
                  <a:lnTo>
                    <a:pt x="3056144" y="969512"/>
                  </a:lnTo>
                  <a:lnTo>
                    <a:pt x="3099206" y="953805"/>
                  </a:lnTo>
                  <a:lnTo>
                    <a:pt x="3140513" y="937588"/>
                  </a:lnTo>
                  <a:lnTo>
                    <a:pt x="3180016" y="920878"/>
                  </a:lnTo>
                  <a:lnTo>
                    <a:pt x="3217666" y="903690"/>
                  </a:lnTo>
                  <a:lnTo>
                    <a:pt x="3253414" y="886041"/>
                  </a:lnTo>
                  <a:lnTo>
                    <a:pt x="3287211" y="867946"/>
                  </a:lnTo>
                  <a:lnTo>
                    <a:pt x="3348756" y="830484"/>
                  </a:lnTo>
                  <a:lnTo>
                    <a:pt x="3401909" y="791433"/>
                  </a:lnTo>
                  <a:lnTo>
                    <a:pt x="3446277" y="750921"/>
                  </a:lnTo>
                  <a:lnTo>
                    <a:pt x="3481469" y="709077"/>
                  </a:lnTo>
                  <a:lnTo>
                    <a:pt x="3507091" y="666029"/>
                  </a:lnTo>
                  <a:lnTo>
                    <a:pt x="3522752" y="621905"/>
                  </a:lnTo>
                  <a:lnTo>
                    <a:pt x="3528060" y="576834"/>
                  </a:lnTo>
                  <a:lnTo>
                    <a:pt x="3526724" y="554187"/>
                  </a:lnTo>
                  <a:lnTo>
                    <a:pt x="3516191" y="509574"/>
                  </a:lnTo>
                  <a:lnTo>
                    <a:pt x="3495500" y="465971"/>
                  </a:lnTo>
                  <a:lnTo>
                    <a:pt x="3465045" y="423509"/>
                  </a:lnTo>
                  <a:lnTo>
                    <a:pt x="3425216" y="382315"/>
                  </a:lnTo>
                  <a:lnTo>
                    <a:pt x="3376406" y="342518"/>
                  </a:lnTo>
                  <a:lnTo>
                    <a:pt x="3319008" y="304245"/>
                  </a:lnTo>
                  <a:lnTo>
                    <a:pt x="3253414" y="267626"/>
                  </a:lnTo>
                  <a:lnTo>
                    <a:pt x="3217666" y="249977"/>
                  </a:lnTo>
                  <a:lnTo>
                    <a:pt x="3180016" y="232789"/>
                  </a:lnTo>
                  <a:lnTo>
                    <a:pt x="3140513" y="216079"/>
                  </a:lnTo>
                  <a:lnTo>
                    <a:pt x="3099206" y="199862"/>
                  </a:lnTo>
                  <a:lnTo>
                    <a:pt x="3056144" y="184155"/>
                  </a:lnTo>
                  <a:lnTo>
                    <a:pt x="3011376" y="168973"/>
                  </a:lnTo>
                  <a:lnTo>
                    <a:pt x="2964951" y="154333"/>
                  </a:lnTo>
                  <a:lnTo>
                    <a:pt x="2916919" y="140251"/>
                  </a:lnTo>
                  <a:lnTo>
                    <a:pt x="2867328" y="126743"/>
                  </a:lnTo>
                  <a:lnTo>
                    <a:pt x="2816227" y="113824"/>
                  </a:lnTo>
                  <a:lnTo>
                    <a:pt x="2763665" y="101511"/>
                  </a:lnTo>
                  <a:lnTo>
                    <a:pt x="2709692" y="89821"/>
                  </a:lnTo>
                  <a:lnTo>
                    <a:pt x="2654356" y="78768"/>
                  </a:lnTo>
                  <a:lnTo>
                    <a:pt x="2597706" y="68369"/>
                  </a:lnTo>
                  <a:lnTo>
                    <a:pt x="2539792" y="58640"/>
                  </a:lnTo>
                  <a:lnTo>
                    <a:pt x="2480662" y="49598"/>
                  </a:lnTo>
                  <a:lnTo>
                    <a:pt x="2420366" y="41257"/>
                  </a:lnTo>
                  <a:lnTo>
                    <a:pt x="2358952" y="33635"/>
                  </a:lnTo>
                  <a:lnTo>
                    <a:pt x="2296470" y="26747"/>
                  </a:lnTo>
                  <a:lnTo>
                    <a:pt x="2232968" y="20609"/>
                  </a:lnTo>
                  <a:lnTo>
                    <a:pt x="2168496" y="15237"/>
                  </a:lnTo>
                  <a:lnTo>
                    <a:pt x="2103102" y="10648"/>
                  </a:lnTo>
                  <a:lnTo>
                    <a:pt x="2036836" y="6857"/>
                  </a:lnTo>
                  <a:lnTo>
                    <a:pt x="1969747" y="3881"/>
                  </a:lnTo>
                  <a:lnTo>
                    <a:pt x="1901884" y="1735"/>
                  </a:lnTo>
                  <a:lnTo>
                    <a:pt x="1833295" y="436"/>
                  </a:lnTo>
                  <a:lnTo>
                    <a:pt x="176403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91639" y="3788663"/>
              <a:ext cx="3528060" cy="1153795"/>
            </a:xfrm>
            <a:custGeom>
              <a:avLst/>
              <a:gdLst/>
              <a:ahLst/>
              <a:cxnLst/>
              <a:rect l="l" t="t" r="r" b="b"/>
              <a:pathLst>
                <a:path w="3528060" h="1153795">
                  <a:moveTo>
                    <a:pt x="0" y="576834"/>
                  </a:moveTo>
                  <a:lnTo>
                    <a:pt x="5307" y="531762"/>
                  </a:lnTo>
                  <a:lnTo>
                    <a:pt x="20968" y="487638"/>
                  </a:lnTo>
                  <a:lnTo>
                    <a:pt x="46590" y="444590"/>
                  </a:lnTo>
                  <a:lnTo>
                    <a:pt x="81782" y="402746"/>
                  </a:lnTo>
                  <a:lnTo>
                    <a:pt x="126150" y="362234"/>
                  </a:lnTo>
                  <a:lnTo>
                    <a:pt x="179303" y="323183"/>
                  </a:lnTo>
                  <a:lnTo>
                    <a:pt x="240848" y="285721"/>
                  </a:lnTo>
                  <a:lnTo>
                    <a:pt x="274645" y="267626"/>
                  </a:lnTo>
                  <a:lnTo>
                    <a:pt x="310393" y="249977"/>
                  </a:lnTo>
                  <a:lnTo>
                    <a:pt x="348043" y="232789"/>
                  </a:lnTo>
                  <a:lnTo>
                    <a:pt x="387546" y="216079"/>
                  </a:lnTo>
                  <a:lnTo>
                    <a:pt x="428853" y="199862"/>
                  </a:lnTo>
                  <a:lnTo>
                    <a:pt x="471915" y="184155"/>
                  </a:lnTo>
                  <a:lnTo>
                    <a:pt x="516683" y="168973"/>
                  </a:lnTo>
                  <a:lnTo>
                    <a:pt x="563108" y="154333"/>
                  </a:lnTo>
                  <a:lnTo>
                    <a:pt x="611140" y="140251"/>
                  </a:lnTo>
                  <a:lnTo>
                    <a:pt x="660731" y="126743"/>
                  </a:lnTo>
                  <a:lnTo>
                    <a:pt x="711832" y="113824"/>
                  </a:lnTo>
                  <a:lnTo>
                    <a:pt x="764394" y="101511"/>
                  </a:lnTo>
                  <a:lnTo>
                    <a:pt x="818367" y="89821"/>
                  </a:lnTo>
                  <a:lnTo>
                    <a:pt x="873703" y="78768"/>
                  </a:lnTo>
                  <a:lnTo>
                    <a:pt x="930353" y="68369"/>
                  </a:lnTo>
                  <a:lnTo>
                    <a:pt x="988267" y="58640"/>
                  </a:lnTo>
                  <a:lnTo>
                    <a:pt x="1047397" y="49598"/>
                  </a:lnTo>
                  <a:lnTo>
                    <a:pt x="1107693" y="41257"/>
                  </a:lnTo>
                  <a:lnTo>
                    <a:pt x="1169107" y="33635"/>
                  </a:lnTo>
                  <a:lnTo>
                    <a:pt x="1231589" y="26747"/>
                  </a:lnTo>
                  <a:lnTo>
                    <a:pt x="1295091" y="20609"/>
                  </a:lnTo>
                  <a:lnTo>
                    <a:pt x="1359563" y="15237"/>
                  </a:lnTo>
                  <a:lnTo>
                    <a:pt x="1424957" y="10648"/>
                  </a:lnTo>
                  <a:lnTo>
                    <a:pt x="1491223" y="6857"/>
                  </a:lnTo>
                  <a:lnTo>
                    <a:pt x="1558312" y="3881"/>
                  </a:lnTo>
                  <a:lnTo>
                    <a:pt x="1626175" y="1735"/>
                  </a:lnTo>
                  <a:lnTo>
                    <a:pt x="1694764" y="436"/>
                  </a:lnTo>
                  <a:lnTo>
                    <a:pt x="1764030" y="0"/>
                  </a:lnTo>
                  <a:lnTo>
                    <a:pt x="1833295" y="436"/>
                  </a:lnTo>
                  <a:lnTo>
                    <a:pt x="1901884" y="1735"/>
                  </a:lnTo>
                  <a:lnTo>
                    <a:pt x="1969747" y="3881"/>
                  </a:lnTo>
                  <a:lnTo>
                    <a:pt x="2036836" y="6857"/>
                  </a:lnTo>
                  <a:lnTo>
                    <a:pt x="2103102" y="10648"/>
                  </a:lnTo>
                  <a:lnTo>
                    <a:pt x="2168496" y="15237"/>
                  </a:lnTo>
                  <a:lnTo>
                    <a:pt x="2232968" y="20609"/>
                  </a:lnTo>
                  <a:lnTo>
                    <a:pt x="2296470" y="26747"/>
                  </a:lnTo>
                  <a:lnTo>
                    <a:pt x="2358952" y="33635"/>
                  </a:lnTo>
                  <a:lnTo>
                    <a:pt x="2420366" y="41257"/>
                  </a:lnTo>
                  <a:lnTo>
                    <a:pt x="2480662" y="49598"/>
                  </a:lnTo>
                  <a:lnTo>
                    <a:pt x="2539792" y="58640"/>
                  </a:lnTo>
                  <a:lnTo>
                    <a:pt x="2597706" y="68369"/>
                  </a:lnTo>
                  <a:lnTo>
                    <a:pt x="2654356" y="78768"/>
                  </a:lnTo>
                  <a:lnTo>
                    <a:pt x="2709692" y="89821"/>
                  </a:lnTo>
                  <a:lnTo>
                    <a:pt x="2763665" y="101511"/>
                  </a:lnTo>
                  <a:lnTo>
                    <a:pt x="2816227" y="113824"/>
                  </a:lnTo>
                  <a:lnTo>
                    <a:pt x="2867328" y="126743"/>
                  </a:lnTo>
                  <a:lnTo>
                    <a:pt x="2916919" y="140251"/>
                  </a:lnTo>
                  <a:lnTo>
                    <a:pt x="2964951" y="154333"/>
                  </a:lnTo>
                  <a:lnTo>
                    <a:pt x="3011376" y="168973"/>
                  </a:lnTo>
                  <a:lnTo>
                    <a:pt x="3056144" y="184155"/>
                  </a:lnTo>
                  <a:lnTo>
                    <a:pt x="3099206" y="199862"/>
                  </a:lnTo>
                  <a:lnTo>
                    <a:pt x="3140513" y="216079"/>
                  </a:lnTo>
                  <a:lnTo>
                    <a:pt x="3180016" y="232789"/>
                  </a:lnTo>
                  <a:lnTo>
                    <a:pt x="3217666" y="249977"/>
                  </a:lnTo>
                  <a:lnTo>
                    <a:pt x="3253414" y="267626"/>
                  </a:lnTo>
                  <a:lnTo>
                    <a:pt x="3287211" y="285721"/>
                  </a:lnTo>
                  <a:lnTo>
                    <a:pt x="3348756" y="323183"/>
                  </a:lnTo>
                  <a:lnTo>
                    <a:pt x="3401909" y="362234"/>
                  </a:lnTo>
                  <a:lnTo>
                    <a:pt x="3446277" y="402746"/>
                  </a:lnTo>
                  <a:lnTo>
                    <a:pt x="3481469" y="444590"/>
                  </a:lnTo>
                  <a:lnTo>
                    <a:pt x="3507091" y="487638"/>
                  </a:lnTo>
                  <a:lnTo>
                    <a:pt x="3522752" y="531762"/>
                  </a:lnTo>
                  <a:lnTo>
                    <a:pt x="3528060" y="576834"/>
                  </a:lnTo>
                  <a:lnTo>
                    <a:pt x="3526724" y="599480"/>
                  </a:lnTo>
                  <a:lnTo>
                    <a:pt x="3516191" y="644093"/>
                  </a:lnTo>
                  <a:lnTo>
                    <a:pt x="3495500" y="687696"/>
                  </a:lnTo>
                  <a:lnTo>
                    <a:pt x="3465045" y="730158"/>
                  </a:lnTo>
                  <a:lnTo>
                    <a:pt x="3425216" y="771352"/>
                  </a:lnTo>
                  <a:lnTo>
                    <a:pt x="3376406" y="811149"/>
                  </a:lnTo>
                  <a:lnTo>
                    <a:pt x="3319008" y="849422"/>
                  </a:lnTo>
                  <a:lnTo>
                    <a:pt x="3253414" y="886041"/>
                  </a:lnTo>
                  <a:lnTo>
                    <a:pt x="3217666" y="903690"/>
                  </a:lnTo>
                  <a:lnTo>
                    <a:pt x="3180016" y="920878"/>
                  </a:lnTo>
                  <a:lnTo>
                    <a:pt x="3140513" y="937588"/>
                  </a:lnTo>
                  <a:lnTo>
                    <a:pt x="3099206" y="953805"/>
                  </a:lnTo>
                  <a:lnTo>
                    <a:pt x="3056144" y="969512"/>
                  </a:lnTo>
                  <a:lnTo>
                    <a:pt x="3011376" y="984694"/>
                  </a:lnTo>
                  <a:lnTo>
                    <a:pt x="2964951" y="999334"/>
                  </a:lnTo>
                  <a:lnTo>
                    <a:pt x="2916919" y="1013416"/>
                  </a:lnTo>
                  <a:lnTo>
                    <a:pt x="2867328" y="1026924"/>
                  </a:lnTo>
                  <a:lnTo>
                    <a:pt x="2816227" y="1039843"/>
                  </a:lnTo>
                  <a:lnTo>
                    <a:pt x="2763665" y="1052156"/>
                  </a:lnTo>
                  <a:lnTo>
                    <a:pt x="2709692" y="1063846"/>
                  </a:lnTo>
                  <a:lnTo>
                    <a:pt x="2654356" y="1074899"/>
                  </a:lnTo>
                  <a:lnTo>
                    <a:pt x="2597706" y="1085298"/>
                  </a:lnTo>
                  <a:lnTo>
                    <a:pt x="2539792" y="1095027"/>
                  </a:lnTo>
                  <a:lnTo>
                    <a:pt x="2480662" y="1104069"/>
                  </a:lnTo>
                  <a:lnTo>
                    <a:pt x="2420366" y="1112410"/>
                  </a:lnTo>
                  <a:lnTo>
                    <a:pt x="2358952" y="1120032"/>
                  </a:lnTo>
                  <a:lnTo>
                    <a:pt x="2296470" y="1126920"/>
                  </a:lnTo>
                  <a:lnTo>
                    <a:pt x="2232968" y="1133058"/>
                  </a:lnTo>
                  <a:lnTo>
                    <a:pt x="2168496" y="1138430"/>
                  </a:lnTo>
                  <a:lnTo>
                    <a:pt x="2103102" y="1143019"/>
                  </a:lnTo>
                  <a:lnTo>
                    <a:pt x="2036836" y="1146810"/>
                  </a:lnTo>
                  <a:lnTo>
                    <a:pt x="1969747" y="1149786"/>
                  </a:lnTo>
                  <a:lnTo>
                    <a:pt x="1901884" y="1151932"/>
                  </a:lnTo>
                  <a:lnTo>
                    <a:pt x="1833295" y="1153231"/>
                  </a:lnTo>
                  <a:lnTo>
                    <a:pt x="1764030" y="1153668"/>
                  </a:lnTo>
                  <a:lnTo>
                    <a:pt x="1694764" y="1153231"/>
                  </a:lnTo>
                  <a:lnTo>
                    <a:pt x="1626175" y="1151932"/>
                  </a:lnTo>
                  <a:lnTo>
                    <a:pt x="1558312" y="1149786"/>
                  </a:lnTo>
                  <a:lnTo>
                    <a:pt x="1491223" y="1146810"/>
                  </a:lnTo>
                  <a:lnTo>
                    <a:pt x="1424957" y="1143019"/>
                  </a:lnTo>
                  <a:lnTo>
                    <a:pt x="1359563" y="1138430"/>
                  </a:lnTo>
                  <a:lnTo>
                    <a:pt x="1295091" y="1133058"/>
                  </a:lnTo>
                  <a:lnTo>
                    <a:pt x="1231589" y="1126920"/>
                  </a:lnTo>
                  <a:lnTo>
                    <a:pt x="1169107" y="1120032"/>
                  </a:lnTo>
                  <a:lnTo>
                    <a:pt x="1107693" y="1112410"/>
                  </a:lnTo>
                  <a:lnTo>
                    <a:pt x="1047397" y="1104069"/>
                  </a:lnTo>
                  <a:lnTo>
                    <a:pt x="988267" y="1095027"/>
                  </a:lnTo>
                  <a:lnTo>
                    <a:pt x="930353" y="1085298"/>
                  </a:lnTo>
                  <a:lnTo>
                    <a:pt x="873703" y="1074899"/>
                  </a:lnTo>
                  <a:lnTo>
                    <a:pt x="818367" y="1063846"/>
                  </a:lnTo>
                  <a:lnTo>
                    <a:pt x="764394" y="1052156"/>
                  </a:lnTo>
                  <a:lnTo>
                    <a:pt x="711832" y="1039843"/>
                  </a:lnTo>
                  <a:lnTo>
                    <a:pt x="660731" y="1026924"/>
                  </a:lnTo>
                  <a:lnTo>
                    <a:pt x="611140" y="1013416"/>
                  </a:lnTo>
                  <a:lnTo>
                    <a:pt x="563108" y="999334"/>
                  </a:lnTo>
                  <a:lnTo>
                    <a:pt x="516683" y="984694"/>
                  </a:lnTo>
                  <a:lnTo>
                    <a:pt x="471915" y="969512"/>
                  </a:lnTo>
                  <a:lnTo>
                    <a:pt x="428853" y="953805"/>
                  </a:lnTo>
                  <a:lnTo>
                    <a:pt x="387546" y="937588"/>
                  </a:lnTo>
                  <a:lnTo>
                    <a:pt x="348043" y="920878"/>
                  </a:lnTo>
                  <a:lnTo>
                    <a:pt x="310393" y="903690"/>
                  </a:lnTo>
                  <a:lnTo>
                    <a:pt x="274645" y="886041"/>
                  </a:lnTo>
                  <a:lnTo>
                    <a:pt x="240848" y="867946"/>
                  </a:lnTo>
                  <a:lnTo>
                    <a:pt x="179303" y="830484"/>
                  </a:lnTo>
                  <a:lnTo>
                    <a:pt x="126150" y="791433"/>
                  </a:lnTo>
                  <a:lnTo>
                    <a:pt x="81782" y="750921"/>
                  </a:lnTo>
                  <a:lnTo>
                    <a:pt x="46590" y="709077"/>
                  </a:lnTo>
                  <a:lnTo>
                    <a:pt x="20968" y="666029"/>
                  </a:lnTo>
                  <a:lnTo>
                    <a:pt x="5307" y="621905"/>
                  </a:lnTo>
                  <a:lnTo>
                    <a:pt x="0" y="57683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-170616" y="3260002"/>
            <a:ext cx="5666342" cy="1149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4290" marR="427990" indent="-65849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CC"/>
                </a:solidFill>
                <a:latin typeface="宋体"/>
                <a:cs typeface="宋体"/>
              </a:rPr>
              <a:t>试制：占研发</a:t>
            </a:r>
            <a:r>
              <a:rPr sz="2400" b="1" dirty="0">
                <a:solidFill>
                  <a:srgbClr val="FFFFCC"/>
                </a:solidFill>
                <a:latin typeface="Times New Roman"/>
                <a:cs typeface="Times New Roman"/>
              </a:rPr>
              <a:t>50-80% </a:t>
            </a:r>
            <a:r>
              <a:rPr sz="2400" b="1" dirty="0">
                <a:solidFill>
                  <a:srgbClr val="FFFFCC"/>
                </a:solidFill>
                <a:latin typeface="宋体"/>
                <a:cs typeface="宋体"/>
              </a:rPr>
              <a:t>时间与费用</a:t>
            </a:r>
            <a:endParaRPr sz="24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500" dirty="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24598" y="1122973"/>
            <a:ext cx="125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99"/>
                </a:solidFill>
                <a:latin typeface="宋体"/>
                <a:cs typeface="宋体"/>
              </a:rPr>
              <a:t>产能过剩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81C0D48-F0B1-4A31-94CA-6F694CD76FC7}"/>
              </a:ext>
            </a:extLst>
          </p:cNvPr>
          <p:cNvSpPr txBox="1"/>
          <p:nvPr/>
        </p:nvSpPr>
        <p:spPr>
          <a:xfrm>
            <a:off x="5096510" y="3085759"/>
            <a:ext cx="3679038" cy="104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lang="zh-CN" altLang="en-US" sz="1800" dirty="0">
                <a:solidFill>
                  <a:srgbClr val="3333CC"/>
                </a:solidFill>
                <a:latin typeface="黑体"/>
                <a:cs typeface="黑体"/>
              </a:rPr>
              <a:t>奥巴马：美国与中国竞争制造业：“用一半的时间和费用完成产品研发” “在美国研发，在美国生产”</a:t>
            </a:r>
            <a:endParaRPr lang="zh-CN" altLang="en-US" sz="1800" dirty="0">
              <a:latin typeface="黑体"/>
              <a:cs typeface="黑体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BEBEBDB6-788B-44A5-9202-3ED5D8E49910}"/>
              </a:ext>
            </a:extLst>
          </p:cNvPr>
          <p:cNvSpPr txBox="1"/>
          <p:nvPr/>
        </p:nvSpPr>
        <p:spPr>
          <a:xfrm>
            <a:off x="4036020" y="4179536"/>
            <a:ext cx="5356860" cy="87395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降低制造业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的门</a:t>
            </a:r>
            <a:r>
              <a:rPr sz="2800" b="1" spc="20" dirty="0">
                <a:solidFill>
                  <a:srgbClr val="FF3300"/>
                </a:solidFill>
                <a:latin typeface="华文中宋"/>
                <a:cs typeface="华文中宋"/>
              </a:rPr>
              <a:t>槛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</a:t>
            </a:r>
            <a:r>
              <a:rPr sz="2800" b="1" spc="-10" dirty="0" err="1">
                <a:solidFill>
                  <a:srgbClr val="FF3300"/>
                </a:solidFill>
                <a:latin typeface="华文中宋"/>
                <a:cs typeface="华文中宋"/>
              </a:rPr>
              <a:t>带</a:t>
            </a:r>
            <a:r>
              <a:rPr sz="2800" b="1" spc="-5" dirty="0" err="1">
                <a:solidFill>
                  <a:srgbClr val="FF3300"/>
                </a:solidFill>
                <a:latin typeface="华文中宋"/>
                <a:cs typeface="华文中宋"/>
              </a:rPr>
              <a:t>动</a:t>
            </a:r>
            <a:r>
              <a:rPr sz="2800" b="1" spc="-10" dirty="0" err="1">
                <a:solidFill>
                  <a:srgbClr val="FF3300"/>
                </a:solidFill>
                <a:latin typeface="华文中宋"/>
                <a:cs typeface="华文中宋"/>
              </a:rPr>
              <a:t>创业</a:t>
            </a:r>
            <a:endParaRPr lang="en-US" sz="2800" spc="-10" dirty="0">
              <a:latin typeface="华文中宋"/>
              <a:cs typeface="华文中宋"/>
            </a:endParaRPr>
          </a:p>
          <a:p>
            <a:pPr marL="1206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tabLst>
                <a:tab pos="226695" algn="l"/>
              </a:tabLst>
            </a:pPr>
            <a:r>
              <a:rPr sz="2400" b="1" dirty="0" err="1">
                <a:solidFill>
                  <a:srgbClr val="3333CC"/>
                </a:solidFill>
                <a:latin typeface="微软雅黑"/>
                <a:cs typeface="微软雅黑"/>
              </a:rPr>
              <a:t>制造业从企业和车间向一台装备简化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20E07C01-F1A0-4095-AB49-F991077C9E65}"/>
              </a:ext>
            </a:extLst>
          </p:cNvPr>
          <p:cNvSpPr txBox="1"/>
          <p:nvPr/>
        </p:nvSpPr>
        <p:spPr>
          <a:xfrm>
            <a:off x="100254" y="4420694"/>
            <a:ext cx="6370320" cy="183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310" indent="-182245">
              <a:lnSpc>
                <a:spcPts val="312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资金门槛：千万元向百万级</a:t>
            </a:r>
            <a:endParaRPr sz="2400" dirty="0">
              <a:latin typeface="微软雅黑"/>
              <a:cs typeface="微软雅黑"/>
            </a:endParaRPr>
          </a:p>
          <a:p>
            <a:pPr marL="194310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技术门槛：专业向普及发展</a:t>
            </a:r>
            <a:endParaRPr sz="2400" dirty="0">
              <a:latin typeface="微软雅黑"/>
              <a:cs typeface="微软雅黑"/>
            </a:endParaRPr>
          </a:p>
          <a:p>
            <a:pPr marL="194310" indent="-182245">
              <a:lnSpc>
                <a:spcPct val="100000"/>
              </a:lnSpc>
              <a:spcBef>
                <a:spcPts val="3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产业方向：批量产品向个性化产品</a:t>
            </a:r>
            <a:endParaRPr sz="2400" dirty="0">
              <a:latin typeface="微软雅黑"/>
              <a:cs typeface="微软雅黑"/>
            </a:endParaRPr>
          </a:p>
          <a:p>
            <a:pPr marL="194310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19494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网络化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：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打印带动网络个性化制造雏形出现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D3CD3542-0030-4A22-A52F-5BDF3B432E52}"/>
              </a:ext>
            </a:extLst>
          </p:cNvPr>
          <p:cNvSpPr txBox="1"/>
          <p:nvPr/>
        </p:nvSpPr>
        <p:spPr>
          <a:xfrm>
            <a:off x="684276" y="6092952"/>
            <a:ext cx="7489190" cy="5791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969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70"/>
              </a:spcBef>
            </a:pP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增材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制</a:t>
            </a:r>
            <a:r>
              <a:rPr sz="3200" b="1" dirty="0">
                <a:solidFill>
                  <a:srgbClr val="FF3300"/>
                </a:solidFill>
                <a:latin typeface="黑体"/>
                <a:cs typeface="黑体"/>
              </a:rPr>
              <a:t>造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技</a:t>
            </a:r>
            <a:r>
              <a:rPr sz="3200" b="1" spc="10" dirty="0">
                <a:solidFill>
                  <a:srgbClr val="FF3300"/>
                </a:solidFill>
                <a:latin typeface="黑体"/>
                <a:cs typeface="黑体"/>
              </a:rPr>
              <a:t>术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---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支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撑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创新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和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创业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的</a:t>
            </a:r>
            <a:r>
              <a:rPr sz="3200" b="1" spc="-5" dirty="0">
                <a:solidFill>
                  <a:srgbClr val="FF3300"/>
                </a:solidFill>
                <a:latin typeface="黑体"/>
                <a:cs typeface="黑体"/>
              </a:rPr>
              <a:t>利</a:t>
            </a:r>
            <a:r>
              <a:rPr sz="3200" b="1" spc="-10" dirty="0">
                <a:solidFill>
                  <a:srgbClr val="FF3300"/>
                </a:solidFill>
                <a:latin typeface="黑体"/>
                <a:cs typeface="黑体"/>
              </a:rPr>
              <a:t>器</a:t>
            </a:r>
            <a:endParaRPr sz="3200" dirty="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1133556"/>
            <a:ext cx="627253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光子晶体负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折射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采用三维十字交叉结构设计负折射光子晶体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9327" y="1958339"/>
            <a:ext cx="3618229" cy="3421379"/>
            <a:chOff x="719327" y="1958339"/>
            <a:chExt cx="3618229" cy="342137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1958339"/>
              <a:ext cx="3617849" cy="34213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99" y="2153411"/>
              <a:ext cx="3048000" cy="28514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641816" y="2279810"/>
            <a:ext cx="3774440" cy="2955290"/>
            <a:chOff x="4641816" y="2279810"/>
            <a:chExt cx="3774440" cy="29552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1816" y="2279810"/>
              <a:ext cx="3773999" cy="2955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0599" y="2438399"/>
              <a:ext cx="3276600" cy="24582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3540" y="4871823"/>
            <a:ext cx="8072120" cy="149479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47955" algn="ctr">
              <a:lnSpc>
                <a:spcPct val="100000"/>
              </a:lnSpc>
              <a:spcBef>
                <a:spcPts val="970"/>
              </a:spcBef>
              <a:tabLst>
                <a:tab pos="4196715" algn="l"/>
              </a:tabLst>
            </a:pPr>
            <a:r>
              <a:rPr sz="1600" b="1" spc="-5" dirty="0">
                <a:solidFill>
                  <a:srgbClr val="000099"/>
                </a:solidFill>
                <a:latin typeface="宋体"/>
                <a:cs typeface="宋体"/>
              </a:rPr>
              <a:t>三维十字交叉结</a:t>
            </a:r>
            <a:r>
              <a:rPr sz="1600" b="1" spc="-15" dirty="0">
                <a:solidFill>
                  <a:srgbClr val="000099"/>
                </a:solidFill>
                <a:latin typeface="宋体"/>
                <a:cs typeface="宋体"/>
              </a:rPr>
              <a:t>构	</a:t>
            </a:r>
            <a:r>
              <a:rPr sz="1600" b="1" spc="-5" dirty="0">
                <a:solidFill>
                  <a:srgbClr val="000099"/>
                </a:solidFill>
                <a:latin typeface="宋体"/>
                <a:cs typeface="宋体"/>
              </a:rPr>
              <a:t>二维近场测试平台</a:t>
            </a:r>
            <a:endParaRPr sz="1600">
              <a:latin typeface="宋体"/>
              <a:cs typeface="宋体"/>
            </a:endParaRPr>
          </a:p>
          <a:p>
            <a:pPr marL="100965" marR="5080" indent="-88900" algn="just">
              <a:lnSpc>
                <a:spcPct val="110000"/>
              </a:lnSpc>
              <a:spcBef>
                <a:spcPts val="855"/>
              </a:spcBef>
            </a:pP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模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型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设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计：三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维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十字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交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叉结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构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；理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论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分析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：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等效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介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质理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论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；制</a:t>
            </a:r>
            <a:r>
              <a:rPr sz="2000" b="1" spc="40" dirty="0">
                <a:solidFill>
                  <a:srgbClr val="000099"/>
                </a:solidFill>
                <a:latin typeface="楷体"/>
                <a:cs typeface="楷体"/>
              </a:rPr>
              <a:t>造</a:t>
            </a:r>
            <a:r>
              <a:rPr sz="2000" b="1" spc="25" dirty="0">
                <a:solidFill>
                  <a:srgbClr val="000099"/>
                </a:solidFill>
                <a:latin typeface="楷体"/>
                <a:cs typeface="楷体"/>
              </a:rPr>
              <a:t>手段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：  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快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速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成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型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结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合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凝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胶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注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模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工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艺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；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测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试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手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段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：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二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维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近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场测试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平</a:t>
            </a:r>
            <a:r>
              <a:rPr sz="2000" b="1" spc="65" dirty="0">
                <a:solidFill>
                  <a:srgbClr val="000099"/>
                </a:solidFill>
                <a:latin typeface="楷体"/>
                <a:cs typeface="楷体"/>
              </a:rPr>
              <a:t>台</a:t>
            </a:r>
            <a:r>
              <a:rPr sz="2000" b="1" spc="15" dirty="0">
                <a:solidFill>
                  <a:srgbClr val="000099"/>
                </a:solidFill>
                <a:latin typeface="楷体"/>
                <a:cs typeface="楷体"/>
              </a:rPr>
              <a:t>。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材料：高 介材料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BSTε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约为</a:t>
            </a:r>
            <a:r>
              <a:rPr sz="2000" b="1" dirty="0">
                <a:solidFill>
                  <a:srgbClr val="000099"/>
                </a:solidFill>
                <a:latin typeface="楷体"/>
                <a:cs typeface="楷体"/>
              </a:rPr>
              <a:t>120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。</a:t>
            </a:r>
            <a:endParaRPr sz="20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4919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光</a:t>
            </a:r>
            <a:r>
              <a:rPr spc="-5" dirty="0"/>
              <a:t>子晶</a:t>
            </a:r>
            <a:r>
              <a:rPr spc="-10" dirty="0"/>
              <a:t>体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4065" y="1133556"/>
            <a:ext cx="749300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三维全介质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超材料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“地毯式隐形衣”能够改变电磁波的散（反）射模式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5353608"/>
            <a:ext cx="67995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地毯式隐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形衣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能够“隐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藏”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一个平面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上放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置的物体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（</a:t>
            </a:r>
            <a:r>
              <a:rPr sz="2000" b="1" spc="30" dirty="0">
                <a:solidFill>
                  <a:srgbClr val="000099"/>
                </a:solidFill>
                <a:latin typeface="楷体"/>
                <a:cs typeface="楷体"/>
              </a:rPr>
              <a:t>图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a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）， 使得其电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磁波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散射性能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如同</a:t>
            </a:r>
            <a:r>
              <a:rPr sz="2000" b="1" spc="5" dirty="0">
                <a:solidFill>
                  <a:srgbClr val="000099"/>
                </a:solidFill>
                <a:latin typeface="楷体"/>
                <a:cs typeface="楷体"/>
              </a:rPr>
              <a:t>平面一般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（</a:t>
            </a:r>
            <a:r>
              <a:rPr sz="2000" b="1" spc="20" dirty="0">
                <a:solidFill>
                  <a:srgbClr val="000099"/>
                </a:solidFill>
                <a:latin typeface="楷体"/>
                <a:cs typeface="楷体"/>
              </a:rPr>
              <a:t>图</a:t>
            </a:r>
            <a:r>
              <a:rPr sz="2000" b="1" spc="-5" dirty="0">
                <a:solidFill>
                  <a:srgbClr val="000099"/>
                </a:solidFill>
                <a:latin typeface="楷体"/>
                <a:cs typeface="楷体"/>
              </a:rPr>
              <a:t>b）</a:t>
            </a:r>
            <a:endParaRPr sz="2000">
              <a:latin typeface="楷体"/>
              <a:cs typeface="楷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4127" y="2220467"/>
            <a:ext cx="6666230" cy="3325495"/>
            <a:chOff x="1024127" y="2220467"/>
            <a:chExt cx="6666230" cy="33254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7" y="2220467"/>
              <a:ext cx="6665976" cy="33252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99" y="2415539"/>
              <a:ext cx="6096000" cy="2755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124065" cy="28778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材料：骨科植入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物材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料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之一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生物相容性优异的非金属高分子材料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耐化学、耐辐射，热导性与骨相近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力学性能：弹性模量和屈曲强度等与真实骨接近</a:t>
            </a:r>
            <a:endParaRPr sz="240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质量轻，密度为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1.3g/cm3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避免减重、多孔化设计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在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CT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、核磁中弱显影，避免伪影干扰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31" y="6527393"/>
            <a:ext cx="2959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获得</a:t>
            </a:r>
            <a:r>
              <a:rPr sz="1800" b="1" spc="-5" dirty="0">
                <a:latin typeface="Times New Roman"/>
                <a:cs typeface="Times New Roman"/>
              </a:rPr>
              <a:t>FDA</a:t>
            </a:r>
            <a:r>
              <a:rPr sz="1800" b="1" dirty="0">
                <a:latin typeface="宋体"/>
                <a:cs typeface="宋体"/>
              </a:rPr>
              <a:t>认证的</a:t>
            </a:r>
            <a:r>
              <a:rPr sz="1800" b="1" dirty="0">
                <a:latin typeface="Times New Roman"/>
                <a:cs typeface="Times New Roman"/>
              </a:rPr>
              <a:t>PEEK</a:t>
            </a:r>
            <a:r>
              <a:rPr sz="1800" b="1" dirty="0">
                <a:latin typeface="宋体"/>
                <a:cs typeface="宋体"/>
              </a:rPr>
              <a:t>植入物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631" y="4255008"/>
            <a:ext cx="2270760" cy="21168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427" y="4581144"/>
            <a:ext cx="2265807" cy="173334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637401" y="6527393"/>
            <a:ext cx="195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金属植入</a:t>
            </a:r>
            <a:r>
              <a:rPr sz="1800" b="1" spc="5" dirty="0">
                <a:latin typeface="宋体"/>
                <a:cs typeface="宋体"/>
              </a:rPr>
              <a:t>物</a:t>
            </a:r>
            <a:r>
              <a:rPr sz="1800" b="1" spc="-10" dirty="0">
                <a:latin typeface="Times New Roman"/>
                <a:cs typeface="Times New Roman"/>
              </a:rPr>
              <a:t>CT</a:t>
            </a:r>
            <a:r>
              <a:rPr sz="1800" b="1" dirty="0">
                <a:latin typeface="宋体"/>
                <a:cs typeface="宋体"/>
              </a:rPr>
              <a:t>伪影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6891" y="4553711"/>
            <a:ext cx="2676143" cy="17861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02278" y="6525869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金属植入物多孔化设计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8383270" cy="13595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控形控性熔融沉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积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印装备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自主研发面向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PEEK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材料的控形控性熔融沉积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打印装备，</a:t>
            </a:r>
            <a:endParaRPr sz="2400">
              <a:latin typeface="微软雅黑"/>
              <a:cs typeface="微软雅黑"/>
            </a:endParaRPr>
          </a:p>
          <a:p>
            <a:pPr marL="460375">
              <a:lnSpc>
                <a:spcPct val="100000"/>
              </a:lnSpc>
              <a:spcBef>
                <a:spcPts val="145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形成多规格装备系列以及整体解决方案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994" y="6276543"/>
            <a:ext cx="650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PEEK</a:t>
            </a:r>
            <a:r>
              <a:rPr sz="1800" b="1" dirty="0">
                <a:latin typeface="宋体"/>
                <a:cs typeface="宋体"/>
              </a:rPr>
              <a:t>控形控性熔融沉积</a:t>
            </a:r>
            <a:r>
              <a:rPr sz="1800" b="1" spc="-5" dirty="0">
                <a:latin typeface="Times New Roman"/>
                <a:cs typeface="Times New Roman"/>
              </a:rPr>
              <a:t>3D</a:t>
            </a:r>
            <a:r>
              <a:rPr sz="1800" b="1" dirty="0">
                <a:latin typeface="宋体"/>
                <a:cs typeface="宋体"/>
              </a:rPr>
              <a:t>打印装备以及微环境控制</a:t>
            </a:r>
            <a:r>
              <a:rPr sz="1800" b="1" spc="5" dirty="0">
                <a:latin typeface="宋体"/>
                <a:cs typeface="宋体"/>
              </a:rPr>
              <a:t>型</a:t>
            </a:r>
            <a:r>
              <a:rPr sz="1800" b="1" spc="-5" dirty="0">
                <a:latin typeface="Times New Roman"/>
                <a:cs typeface="Times New Roman"/>
              </a:rPr>
              <a:t>3D</a:t>
            </a:r>
            <a:r>
              <a:rPr sz="1800" b="1" dirty="0">
                <a:latin typeface="宋体"/>
                <a:cs typeface="宋体"/>
              </a:rPr>
              <a:t>打印头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194" y="3191288"/>
            <a:ext cx="2663266" cy="26731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0383" y="3197994"/>
            <a:ext cx="2822026" cy="24601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1844" y="3054095"/>
            <a:ext cx="2304288" cy="27782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8315325" cy="23361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材料熔融沉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积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控性冷沉积装备与工艺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：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西安交通大学（自主发明技术）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克服了大尺寸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零件的收缩与翘曲问题，可以调控韧性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ts val="3535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获得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Solvay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国际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打印大赛亚军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13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个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国家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的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30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多只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参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赛队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伍</a:t>
            </a:r>
            <a:endParaRPr sz="2000">
              <a:latin typeface="幼圆"/>
              <a:cs typeface="幼圆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608" y="5855208"/>
            <a:ext cx="8575675" cy="683260"/>
          </a:xfrm>
          <a:prstGeom prst="rect">
            <a:avLst/>
          </a:prstGeom>
          <a:solidFill>
            <a:srgbClr val="EAEAEA"/>
          </a:solidFill>
        </p:spPr>
        <p:txBody>
          <a:bodyPr vert="horz" wrap="square" lIns="0" tIns="149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175"/>
              </a:spcBef>
            </a:pPr>
            <a:r>
              <a:rPr sz="2400" b="1" spc="-5" dirty="0">
                <a:solidFill>
                  <a:srgbClr val="990000"/>
                </a:solidFill>
                <a:latin typeface="黑体"/>
                <a:cs typeface="黑体"/>
              </a:rPr>
              <a:t>现状：控性冷沉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积</a:t>
            </a:r>
            <a:r>
              <a:rPr sz="2400" b="1" spc="-10" dirty="0">
                <a:solidFill>
                  <a:srgbClr val="990000"/>
                </a:solidFill>
                <a:latin typeface="Times New Roman"/>
                <a:cs typeface="Times New Roman"/>
              </a:rPr>
              <a:t>3D</a:t>
            </a:r>
            <a:r>
              <a:rPr sz="2400" b="1" spc="-5" dirty="0">
                <a:solidFill>
                  <a:srgbClr val="990000"/>
                </a:solidFill>
                <a:latin typeface="黑体"/>
                <a:cs typeface="黑体"/>
              </a:rPr>
              <a:t>打印适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合</a:t>
            </a:r>
            <a:r>
              <a:rPr sz="2400" b="1" spc="-5" dirty="0">
                <a:solidFill>
                  <a:srgbClr val="990000"/>
                </a:solidFill>
                <a:latin typeface="Times New Roman"/>
                <a:cs typeface="Times New Roman"/>
              </a:rPr>
              <a:t>PEEK</a:t>
            </a:r>
            <a:r>
              <a:rPr sz="2400" b="1" spc="-5" dirty="0">
                <a:solidFill>
                  <a:srgbClr val="990000"/>
                </a:solidFill>
                <a:latin typeface="黑体"/>
                <a:cs typeface="黑体"/>
              </a:rPr>
              <a:t>骨植入物的定制</a:t>
            </a:r>
            <a:endParaRPr sz="2400">
              <a:latin typeface="黑体"/>
              <a:cs typeface="黑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6523" y="3726179"/>
            <a:ext cx="3229355" cy="19613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307" y="3788664"/>
            <a:ext cx="2674620" cy="18729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8376" y="3726179"/>
            <a:ext cx="2552700" cy="19613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31647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胸外科重建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假体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临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床应用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2017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4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月，唐都医院，世界首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例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肋骨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8005" y="4293184"/>
            <a:ext cx="11912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幼圆"/>
                <a:cs typeface="幼圆"/>
              </a:rPr>
              <a:t>①</a:t>
            </a:r>
            <a:r>
              <a:rPr sz="1400" spc="-420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患者</a:t>
            </a:r>
            <a:r>
              <a:rPr sz="1400" spc="5" dirty="0">
                <a:latin typeface="幼圆"/>
                <a:cs typeface="幼圆"/>
              </a:rPr>
              <a:t>术</a:t>
            </a:r>
            <a:r>
              <a:rPr sz="1400" spc="-10" dirty="0">
                <a:latin typeface="幼圆"/>
                <a:cs typeface="幼圆"/>
              </a:rPr>
              <a:t>前</a:t>
            </a:r>
            <a:r>
              <a:rPr sz="1400" dirty="0">
                <a:latin typeface="Times New Roman"/>
                <a:cs typeface="Times New Roman"/>
              </a:rPr>
              <a:t>CT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3185" y="6236614"/>
            <a:ext cx="1624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⑤</a:t>
            </a:r>
            <a:r>
              <a:rPr sz="1400" spc="-400" dirty="0">
                <a:latin typeface="幼圆"/>
                <a:cs typeface="幼圆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3D</a:t>
            </a:r>
            <a:r>
              <a:rPr sz="1400" spc="10" dirty="0">
                <a:latin typeface="幼圆"/>
                <a:cs typeface="幼圆"/>
              </a:rPr>
              <a:t>打印</a:t>
            </a:r>
            <a:r>
              <a:rPr sz="1400" spc="-10" dirty="0">
                <a:latin typeface="Times New Roman"/>
                <a:cs typeface="Times New Roman"/>
              </a:rPr>
              <a:t>PEEK</a:t>
            </a:r>
            <a:r>
              <a:rPr sz="1400" dirty="0">
                <a:latin typeface="幼圆"/>
                <a:cs typeface="幼圆"/>
              </a:rPr>
              <a:t>假体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1728" y="6236614"/>
            <a:ext cx="964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⑥</a:t>
            </a:r>
            <a:r>
              <a:rPr sz="1400" spc="-415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肿瘤</a:t>
            </a:r>
            <a:r>
              <a:rPr sz="1400" dirty="0">
                <a:latin typeface="幼圆"/>
                <a:cs typeface="幼圆"/>
              </a:rPr>
              <a:t>标本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3401" y="6236614"/>
            <a:ext cx="1319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⑦</a:t>
            </a:r>
            <a:r>
              <a:rPr sz="1400" spc="-409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术中</a:t>
            </a:r>
            <a:r>
              <a:rPr sz="1400" dirty="0">
                <a:latin typeface="幼圆"/>
                <a:cs typeface="幼圆"/>
              </a:rPr>
              <a:t>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植入</a:t>
            </a:r>
            <a:endParaRPr sz="1400">
              <a:latin typeface="幼圆"/>
              <a:cs typeface="幼圆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851" y="2753867"/>
            <a:ext cx="2292096" cy="15102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632" y="2500883"/>
            <a:ext cx="1664208" cy="18394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3000" y="2500883"/>
            <a:ext cx="1706879" cy="18394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97040" y="2491739"/>
            <a:ext cx="1490472" cy="17647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572" y="4648200"/>
            <a:ext cx="2165604" cy="15697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15639" y="4661915"/>
            <a:ext cx="1418843" cy="15560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84420" y="4661915"/>
            <a:ext cx="1844039" cy="15453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871207" y="4293184"/>
            <a:ext cx="13201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幼圆"/>
                <a:cs typeface="幼圆"/>
              </a:rPr>
              <a:t>④</a:t>
            </a:r>
            <a:r>
              <a:rPr sz="1400" spc="-425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假体</a:t>
            </a:r>
            <a:r>
              <a:rPr sz="1400" spc="5" dirty="0">
                <a:latin typeface="幼圆"/>
                <a:cs typeface="幼圆"/>
              </a:rPr>
              <a:t>力</a:t>
            </a:r>
            <a:r>
              <a:rPr sz="1400" spc="-15" dirty="0">
                <a:latin typeface="幼圆"/>
                <a:cs typeface="幼圆"/>
              </a:rPr>
              <a:t>学</a:t>
            </a:r>
            <a:r>
              <a:rPr sz="1400" spc="5" dirty="0">
                <a:latin typeface="幼圆"/>
                <a:cs typeface="幼圆"/>
              </a:rPr>
              <a:t>分析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3985" y="4293184"/>
            <a:ext cx="965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幼圆"/>
                <a:cs typeface="幼圆"/>
              </a:rPr>
              <a:t>②</a:t>
            </a:r>
            <a:r>
              <a:rPr sz="1400" spc="-430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术前</a:t>
            </a:r>
            <a:r>
              <a:rPr sz="1400" spc="5" dirty="0">
                <a:latin typeface="幼圆"/>
                <a:cs typeface="幼圆"/>
              </a:rPr>
              <a:t>规划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06746" y="4293184"/>
            <a:ext cx="11417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幼圆"/>
                <a:cs typeface="幼圆"/>
              </a:rPr>
              <a:t>③</a:t>
            </a:r>
            <a:r>
              <a:rPr sz="1400" spc="-425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个性</a:t>
            </a:r>
            <a:r>
              <a:rPr sz="1400" spc="5" dirty="0">
                <a:latin typeface="幼圆"/>
                <a:cs typeface="幼圆"/>
              </a:rPr>
              <a:t>化</a:t>
            </a:r>
            <a:r>
              <a:rPr sz="1400" spc="-15" dirty="0">
                <a:latin typeface="幼圆"/>
                <a:cs typeface="幼圆"/>
              </a:rPr>
              <a:t>设</a:t>
            </a:r>
            <a:r>
              <a:rPr sz="1400" spc="5" dirty="0">
                <a:latin typeface="幼圆"/>
                <a:cs typeface="幼圆"/>
              </a:rPr>
              <a:t>计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93763" y="6242100"/>
            <a:ext cx="1275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幼圆"/>
                <a:cs typeface="幼圆"/>
              </a:rPr>
              <a:t>⑧术</a:t>
            </a:r>
            <a:r>
              <a:rPr sz="1400" dirty="0">
                <a:latin typeface="幼圆"/>
                <a:cs typeface="幼圆"/>
              </a:rPr>
              <a:t>后一月</a:t>
            </a:r>
            <a:r>
              <a:rPr sz="1400" spc="-15" dirty="0">
                <a:latin typeface="幼圆"/>
                <a:cs typeface="幼圆"/>
              </a:rPr>
              <a:t>观</a:t>
            </a:r>
            <a:r>
              <a:rPr sz="1400" dirty="0">
                <a:latin typeface="幼圆"/>
                <a:cs typeface="幼圆"/>
              </a:rPr>
              <a:t>察</a:t>
            </a:r>
            <a:endParaRPr sz="1400">
              <a:latin typeface="幼圆"/>
              <a:cs typeface="幼圆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88480" y="4648200"/>
            <a:ext cx="1525524" cy="15590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7941" y="1204461"/>
            <a:ext cx="5229225" cy="2402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387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393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胸外科重建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假体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临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床应用</a:t>
            </a:r>
            <a:endParaRPr sz="2800">
              <a:latin typeface="华文中宋"/>
              <a:cs typeface="华文中宋"/>
            </a:endParaRPr>
          </a:p>
          <a:p>
            <a:pPr marL="4749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756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2018</a:t>
            </a:r>
            <a:r>
              <a:rPr sz="2400" b="1" spc="5" dirty="0">
                <a:solidFill>
                  <a:srgbClr val="3333CC"/>
                </a:solidFill>
                <a:latin typeface="华文中宋"/>
                <a:cs typeface="华文中宋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7</a:t>
            </a:r>
            <a:r>
              <a:rPr sz="2400" b="1" dirty="0">
                <a:solidFill>
                  <a:srgbClr val="3333CC"/>
                </a:solidFill>
                <a:latin typeface="华文中宋"/>
                <a:cs typeface="华文中宋"/>
              </a:rPr>
              <a:t>月，</a:t>
            </a:r>
            <a:r>
              <a:rPr sz="2400" b="1" spc="-5" dirty="0">
                <a:solidFill>
                  <a:srgbClr val="3333CC"/>
                </a:solidFill>
                <a:latin typeface="华文中宋"/>
                <a:cs typeface="华文中宋"/>
              </a:rPr>
              <a:t>唐都医院，“巨瘤霸”</a:t>
            </a:r>
            <a:endParaRPr sz="2400">
              <a:latin typeface="华文中宋"/>
              <a:cs typeface="华文中宋"/>
            </a:endParaRPr>
          </a:p>
          <a:p>
            <a:pPr marL="473075" indent="-180340">
              <a:lnSpc>
                <a:spcPct val="100000"/>
              </a:lnSpc>
              <a:spcBef>
                <a:spcPts val="20"/>
              </a:spcBef>
              <a:buSzPct val="129166"/>
              <a:buFont typeface="Arial"/>
              <a:buChar char="•"/>
              <a:tabLst>
                <a:tab pos="473709" algn="l"/>
              </a:tabLst>
            </a:pPr>
            <a:r>
              <a:rPr sz="2400" b="1" dirty="0">
                <a:latin typeface="楷体"/>
                <a:cs typeface="楷体"/>
              </a:rPr>
              <a:t>国际可查最大胸壁肿瘤</a:t>
            </a:r>
            <a:endParaRPr sz="2400">
              <a:latin typeface="楷体"/>
              <a:cs typeface="楷体"/>
            </a:endParaRPr>
          </a:p>
          <a:p>
            <a:pPr marL="473075" indent="-180340">
              <a:lnSpc>
                <a:spcPct val="100000"/>
              </a:lnSpc>
              <a:spcBef>
                <a:spcPts val="25"/>
              </a:spcBef>
              <a:buSzPct val="129166"/>
              <a:buFont typeface="Arial"/>
              <a:buChar char="•"/>
              <a:tabLst>
                <a:tab pos="473709" algn="l"/>
                <a:tab pos="2000250" algn="l"/>
              </a:tabLst>
            </a:pPr>
            <a:r>
              <a:rPr sz="2400" b="1" dirty="0">
                <a:latin typeface="楷体"/>
                <a:cs typeface="楷体"/>
              </a:rPr>
              <a:t>肿瘤</a:t>
            </a:r>
            <a:r>
              <a:rPr sz="2400" b="1" dirty="0">
                <a:latin typeface="Times New Roman"/>
                <a:cs typeface="Times New Roman"/>
              </a:rPr>
              <a:t>3040g	</a:t>
            </a:r>
            <a:r>
              <a:rPr sz="2400" b="1" dirty="0">
                <a:latin typeface="楷体"/>
                <a:cs typeface="楷体"/>
              </a:rPr>
              <a:t>假体</a:t>
            </a:r>
            <a:r>
              <a:rPr sz="2400" b="1" dirty="0">
                <a:latin typeface="Times New Roman"/>
                <a:cs typeface="Times New Roman"/>
              </a:rPr>
              <a:t>202g</a:t>
            </a:r>
            <a:endParaRPr sz="2400">
              <a:latin typeface="Times New Roman"/>
              <a:cs typeface="Times New Roman"/>
            </a:endParaRPr>
          </a:p>
          <a:p>
            <a:pPr marL="473075" indent="-180340">
              <a:lnSpc>
                <a:spcPct val="100000"/>
              </a:lnSpc>
              <a:spcBef>
                <a:spcPts val="25"/>
              </a:spcBef>
              <a:buSzPct val="129166"/>
              <a:buFont typeface="Arial"/>
              <a:buChar char="•"/>
              <a:tabLst>
                <a:tab pos="473709" algn="l"/>
              </a:tabLst>
            </a:pPr>
            <a:r>
              <a:rPr sz="2400" b="1" spc="-5" dirty="0">
                <a:latin typeface="楷体"/>
                <a:cs typeface="楷体"/>
              </a:rPr>
              <a:t>缺损范围</a:t>
            </a:r>
            <a:r>
              <a:rPr sz="2400" b="1" dirty="0">
                <a:latin typeface="楷体"/>
                <a:cs typeface="楷体"/>
              </a:rPr>
              <a:t>：</a:t>
            </a:r>
            <a:r>
              <a:rPr sz="2400" b="1" dirty="0">
                <a:latin typeface="Times New Roman"/>
                <a:cs typeface="Times New Roman"/>
              </a:rPr>
              <a:t>900cm</a:t>
            </a:r>
            <a:r>
              <a:rPr sz="2400" b="1" baseline="24305" dirty="0">
                <a:latin typeface="Times New Roman"/>
                <a:cs typeface="Times New Roman"/>
              </a:rPr>
              <a:t>2</a:t>
            </a:r>
            <a:endParaRPr sz="2400" baseline="24305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2732" y="2205227"/>
            <a:ext cx="8970645" cy="4424680"/>
            <a:chOff x="92732" y="2205227"/>
            <a:chExt cx="8970645" cy="4424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32" y="4366260"/>
              <a:ext cx="2894307" cy="2263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40" y="4616195"/>
              <a:ext cx="3982212" cy="18272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99" y="2205227"/>
              <a:ext cx="4078224" cy="2324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9252" y="4366260"/>
              <a:ext cx="2093976" cy="2263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641" y="1204461"/>
            <a:ext cx="716470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骨科重建假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床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2017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12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月，西京医院骨科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PEEK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肩胛骨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21791" y="4518786"/>
            <a:ext cx="1190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①</a:t>
            </a:r>
            <a:r>
              <a:rPr sz="1400" spc="-415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患者</a:t>
            </a:r>
            <a:r>
              <a:rPr sz="1400" dirty="0">
                <a:latin typeface="幼圆"/>
                <a:cs typeface="幼圆"/>
              </a:rPr>
              <a:t>术</a:t>
            </a:r>
            <a:r>
              <a:rPr sz="1400" spc="-15" dirty="0">
                <a:latin typeface="幼圆"/>
                <a:cs typeface="幼圆"/>
              </a:rPr>
              <a:t>前</a:t>
            </a:r>
            <a:r>
              <a:rPr sz="1400" spc="-5" dirty="0">
                <a:latin typeface="Times New Roman"/>
                <a:cs typeface="Times New Roman"/>
              </a:rPr>
              <a:t>CT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257" y="6554520"/>
            <a:ext cx="2515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④切除</a:t>
            </a:r>
            <a:r>
              <a:rPr sz="1400" spc="-15" dirty="0">
                <a:latin typeface="幼圆"/>
                <a:cs typeface="幼圆"/>
              </a:rPr>
              <a:t>肩</a:t>
            </a:r>
            <a:r>
              <a:rPr sz="1400" dirty="0">
                <a:latin typeface="幼圆"/>
                <a:cs typeface="幼圆"/>
              </a:rPr>
              <a:t>胛骨</a:t>
            </a:r>
            <a:r>
              <a:rPr sz="1400" spc="-15" dirty="0">
                <a:latin typeface="幼圆"/>
                <a:cs typeface="幼圆"/>
              </a:rPr>
              <a:t>与肩</a:t>
            </a:r>
            <a:r>
              <a:rPr sz="1400" dirty="0">
                <a:latin typeface="幼圆"/>
                <a:cs typeface="幼圆"/>
              </a:rPr>
              <a:t>胛骨假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对比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4085" y="6554520"/>
            <a:ext cx="127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⑤术中</a:t>
            </a:r>
            <a:r>
              <a:rPr sz="1400" spc="-15" dirty="0">
                <a:latin typeface="幼圆"/>
                <a:cs typeface="幼圆"/>
              </a:rPr>
              <a:t>假</a:t>
            </a:r>
            <a:r>
              <a:rPr sz="1400" dirty="0">
                <a:latin typeface="幼圆"/>
                <a:cs typeface="幼圆"/>
              </a:rPr>
              <a:t>体植入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7025" y="4518786"/>
            <a:ext cx="127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②原位</a:t>
            </a:r>
            <a:r>
              <a:rPr sz="1400" spc="-15" dirty="0">
                <a:latin typeface="幼圆"/>
                <a:cs typeface="幼圆"/>
              </a:rPr>
              <a:t>假</a:t>
            </a:r>
            <a:r>
              <a:rPr sz="1400" dirty="0">
                <a:latin typeface="幼圆"/>
                <a:cs typeface="幼圆"/>
              </a:rPr>
              <a:t>体设计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5175" y="4518786"/>
            <a:ext cx="1624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③</a:t>
            </a:r>
            <a:r>
              <a:rPr sz="1400" spc="-405" dirty="0">
                <a:latin typeface="幼圆"/>
                <a:cs typeface="幼圆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3D</a:t>
            </a:r>
            <a:r>
              <a:rPr sz="1400" spc="10" dirty="0">
                <a:latin typeface="幼圆"/>
                <a:cs typeface="幼圆"/>
              </a:rPr>
              <a:t>打印</a:t>
            </a:r>
            <a:r>
              <a:rPr sz="1400" spc="-10" dirty="0">
                <a:latin typeface="Times New Roman"/>
                <a:cs typeface="Times New Roman"/>
              </a:rPr>
              <a:t>PEEK</a:t>
            </a:r>
            <a:r>
              <a:rPr sz="1400" dirty="0">
                <a:latin typeface="幼圆"/>
                <a:cs typeface="幼圆"/>
              </a:rPr>
              <a:t>假体</a:t>
            </a:r>
            <a:endParaRPr sz="1400">
              <a:latin typeface="幼圆"/>
              <a:cs typeface="幼圆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92708" y="2709672"/>
            <a:ext cx="1391920" cy="1800225"/>
            <a:chOff x="1092708" y="2709672"/>
            <a:chExt cx="1391920" cy="18002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8" y="2709672"/>
              <a:ext cx="1391412" cy="17998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4910" y="3292602"/>
              <a:ext cx="833755" cy="318770"/>
            </a:xfrm>
            <a:custGeom>
              <a:avLst/>
              <a:gdLst/>
              <a:ahLst/>
              <a:cxnLst/>
              <a:rect l="l" t="t" r="r" b="b"/>
              <a:pathLst>
                <a:path w="833755" h="318770">
                  <a:moveTo>
                    <a:pt x="0" y="159258"/>
                  </a:moveTo>
                  <a:lnTo>
                    <a:pt x="21244" y="108898"/>
                  </a:lnTo>
                  <a:lnTo>
                    <a:pt x="80406" y="65178"/>
                  </a:lnTo>
                  <a:lnTo>
                    <a:pt x="122062" y="46624"/>
                  </a:lnTo>
                  <a:lnTo>
                    <a:pt x="170627" y="30711"/>
                  </a:lnTo>
                  <a:lnTo>
                    <a:pt x="225241" y="17765"/>
                  </a:lnTo>
                  <a:lnTo>
                    <a:pt x="285048" y="8113"/>
                  </a:lnTo>
                  <a:lnTo>
                    <a:pt x="349192" y="2082"/>
                  </a:lnTo>
                  <a:lnTo>
                    <a:pt x="416814" y="0"/>
                  </a:lnTo>
                  <a:lnTo>
                    <a:pt x="484435" y="2082"/>
                  </a:lnTo>
                  <a:lnTo>
                    <a:pt x="548579" y="8113"/>
                  </a:lnTo>
                  <a:lnTo>
                    <a:pt x="608386" y="17765"/>
                  </a:lnTo>
                  <a:lnTo>
                    <a:pt x="663000" y="30711"/>
                  </a:lnTo>
                  <a:lnTo>
                    <a:pt x="711565" y="46624"/>
                  </a:lnTo>
                  <a:lnTo>
                    <a:pt x="753221" y="65178"/>
                  </a:lnTo>
                  <a:lnTo>
                    <a:pt x="787113" y="86045"/>
                  </a:lnTo>
                  <a:lnTo>
                    <a:pt x="828173" y="133412"/>
                  </a:lnTo>
                  <a:lnTo>
                    <a:pt x="833628" y="159258"/>
                  </a:lnTo>
                  <a:lnTo>
                    <a:pt x="828173" y="185103"/>
                  </a:lnTo>
                  <a:lnTo>
                    <a:pt x="787113" y="232470"/>
                  </a:lnTo>
                  <a:lnTo>
                    <a:pt x="753221" y="253337"/>
                  </a:lnTo>
                  <a:lnTo>
                    <a:pt x="711565" y="271891"/>
                  </a:lnTo>
                  <a:lnTo>
                    <a:pt x="663000" y="287804"/>
                  </a:lnTo>
                  <a:lnTo>
                    <a:pt x="608386" y="300750"/>
                  </a:lnTo>
                  <a:lnTo>
                    <a:pt x="548579" y="310402"/>
                  </a:lnTo>
                  <a:lnTo>
                    <a:pt x="484435" y="316433"/>
                  </a:lnTo>
                  <a:lnTo>
                    <a:pt x="416814" y="318516"/>
                  </a:lnTo>
                  <a:lnTo>
                    <a:pt x="349192" y="316433"/>
                  </a:lnTo>
                  <a:lnTo>
                    <a:pt x="285048" y="310402"/>
                  </a:lnTo>
                  <a:lnTo>
                    <a:pt x="225241" y="300750"/>
                  </a:lnTo>
                  <a:lnTo>
                    <a:pt x="170627" y="287804"/>
                  </a:lnTo>
                  <a:lnTo>
                    <a:pt x="122062" y="271891"/>
                  </a:lnTo>
                  <a:lnTo>
                    <a:pt x="80406" y="253337"/>
                  </a:lnTo>
                  <a:lnTo>
                    <a:pt x="46514" y="232470"/>
                  </a:lnTo>
                  <a:lnTo>
                    <a:pt x="5454" y="185103"/>
                  </a:lnTo>
                  <a:lnTo>
                    <a:pt x="0" y="159258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2218" y="2917063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华文中宋"/>
                <a:cs typeface="华文中宋"/>
              </a:rPr>
              <a:t>肿瘤</a:t>
            </a:r>
            <a:endParaRPr sz="1800">
              <a:latin typeface="华文中宋"/>
              <a:cs typeface="华文中宋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4432" y="2583179"/>
            <a:ext cx="1605335" cy="19354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8076" y="2615183"/>
            <a:ext cx="1424939" cy="18943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6696" y="4768596"/>
            <a:ext cx="2348483" cy="17861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43884" y="4864608"/>
            <a:ext cx="2441448" cy="169011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837426" y="6394196"/>
            <a:ext cx="152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术后</a:t>
            </a:r>
            <a:r>
              <a:rPr sz="1800" b="1" dirty="0">
                <a:latin typeface="Times New Roman"/>
                <a:cs typeface="Times New Roman"/>
              </a:rPr>
              <a:t>7</a:t>
            </a:r>
            <a:r>
              <a:rPr sz="1800" b="1" dirty="0">
                <a:latin typeface="宋体"/>
                <a:cs typeface="宋体"/>
              </a:rPr>
              <a:t>个月回访</a:t>
            </a:r>
            <a:endParaRPr sz="1800">
              <a:latin typeface="宋体"/>
              <a:cs typeface="宋体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45580" y="2583179"/>
            <a:ext cx="2057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539" y="1322531"/>
            <a:ext cx="670687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骨科重建假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床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月，西京医院骨科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桡骨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113" y="5745886"/>
            <a:ext cx="23260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右侧腕关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节处</a:t>
            </a:r>
            <a:r>
              <a:rPr sz="2000" b="1" spc="10" dirty="0">
                <a:solidFill>
                  <a:srgbClr val="000099"/>
                </a:solidFill>
                <a:latin typeface="黑体"/>
                <a:cs typeface="黑体"/>
              </a:rPr>
              <a:t>肿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瘤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， 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侵及桡骨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远端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8482" y="5353608"/>
            <a:ext cx="3089910" cy="11258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术后腕关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节活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动度达到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预期 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水平，未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出现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相关并发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症</a:t>
            </a:r>
            <a:endParaRPr sz="2000">
              <a:latin typeface="黑体"/>
              <a:cs typeface="黑体"/>
            </a:endParaRPr>
          </a:p>
          <a:p>
            <a:pPr marL="677545">
              <a:lnSpc>
                <a:spcPct val="100000"/>
              </a:lnSpc>
              <a:spcBef>
                <a:spcPts val="550"/>
              </a:spcBef>
            </a:pPr>
            <a:r>
              <a:rPr sz="2800" b="1" spc="-5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9.99g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1007" y="2592323"/>
            <a:ext cx="2947416" cy="3931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715" y="2537460"/>
            <a:ext cx="2279904" cy="32659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0552" y="2321051"/>
            <a:ext cx="2592324" cy="29900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2674618"/>
            <a:ext cx="9153525" cy="4188460"/>
            <a:chOff x="-4762" y="2674618"/>
            <a:chExt cx="9153525" cy="4188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8471" y="2674618"/>
              <a:ext cx="2324100" cy="4166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233" y="2863765"/>
              <a:ext cx="1895624" cy="27855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3616" y="3086651"/>
              <a:ext cx="1263395" cy="3182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09238" y="3036569"/>
              <a:ext cx="395605" cy="581025"/>
            </a:xfrm>
            <a:custGeom>
              <a:avLst/>
              <a:gdLst/>
              <a:ahLst/>
              <a:cxnLst/>
              <a:rect l="l" t="t" r="r" b="b"/>
              <a:pathLst>
                <a:path w="395604" h="581025">
                  <a:moveTo>
                    <a:pt x="0" y="581024"/>
                  </a:moveTo>
                  <a:lnTo>
                    <a:pt x="395224" y="0"/>
                  </a:lnTo>
                </a:path>
              </a:pathLst>
            </a:custGeom>
            <a:ln w="2895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539" y="1322531"/>
            <a:ext cx="792607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骨科重建假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床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月，西京医院骨科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股骨远端重建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6288" y="5768136"/>
            <a:ext cx="245745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0099"/>
                </a:solidFill>
                <a:latin typeface="Times New Roman"/>
                <a:cs typeface="Times New Roman"/>
              </a:rPr>
              <a:t>7</a:t>
            </a:r>
            <a:r>
              <a:rPr sz="2000" b="1" spc="15" dirty="0">
                <a:solidFill>
                  <a:srgbClr val="000099"/>
                </a:solidFill>
                <a:latin typeface="黑体"/>
                <a:cs typeface="黑体"/>
              </a:rPr>
              <a:t>岁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，男性，右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侧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股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骨 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远端骨肉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瘤，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关节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面 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未破坏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4561" y="2773807"/>
            <a:ext cx="7416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3333CC"/>
                </a:solidFill>
                <a:latin typeface="宋体"/>
                <a:cs typeface="宋体"/>
              </a:rPr>
              <a:t>自身</a:t>
            </a:r>
            <a:r>
              <a:rPr sz="1400" b="1" spc="-5" dirty="0">
                <a:solidFill>
                  <a:srgbClr val="3333CC"/>
                </a:solidFill>
                <a:latin typeface="宋体"/>
                <a:cs typeface="宋体"/>
              </a:rPr>
              <a:t>股骨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54502" y="4534661"/>
            <a:ext cx="497205" cy="186055"/>
          </a:xfrm>
          <a:custGeom>
            <a:avLst/>
            <a:gdLst/>
            <a:ahLst/>
            <a:cxnLst/>
            <a:rect l="l" t="t" r="r" b="b"/>
            <a:pathLst>
              <a:path w="497204" h="186054">
                <a:moveTo>
                  <a:pt x="496950" y="185674"/>
                </a:moveTo>
                <a:lnTo>
                  <a:pt x="0" y="0"/>
                </a:lnTo>
              </a:path>
            </a:pathLst>
          </a:custGeom>
          <a:ln w="28956">
            <a:solidFill>
              <a:srgbClr val="B743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17775" y="4255770"/>
            <a:ext cx="869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</a:t>
            </a:r>
            <a:r>
              <a:rPr sz="1400" b="1" dirty="0">
                <a:solidFill>
                  <a:srgbClr val="FF3300"/>
                </a:solidFill>
                <a:latin typeface="Times New Roman"/>
                <a:cs typeface="Times New Roman"/>
              </a:rPr>
              <a:t>EE</a:t>
            </a:r>
            <a:r>
              <a:rPr sz="14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K</a:t>
            </a:r>
            <a:r>
              <a:rPr sz="1400" b="1" spc="5" dirty="0">
                <a:solidFill>
                  <a:srgbClr val="FF3300"/>
                </a:solidFill>
                <a:latin typeface="宋体"/>
                <a:cs typeface="宋体"/>
              </a:rPr>
              <a:t>假体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2497" y="4980813"/>
            <a:ext cx="920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8FD6"/>
                </a:solidFill>
                <a:latin typeface="宋体"/>
                <a:cs typeface="宋体"/>
              </a:rPr>
              <a:t>钛合</a:t>
            </a:r>
            <a:r>
              <a:rPr sz="1400" b="1" spc="-5" dirty="0">
                <a:solidFill>
                  <a:srgbClr val="008FD6"/>
                </a:solidFill>
                <a:latin typeface="宋体"/>
                <a:cs typeface="宋体"/>
              </a:rPr>
              <a:t>金假体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24377" y="5260085"/>
            <a:ext cx="498475" cy="650875"/>
          </a:xfrm>
          <a:custGeom>
            <a:avLst/>
            <a:gdLst/>
            <a:ahLst/>
            <a:cxnLst/>
            <a:rect l="l" t="t" r="r" b="b"/>
            <a:pathLst>
              <a:path w="498475" h="650875">
                <a:moveTo>
                  <a:pt x="498475" y="650875"/>
                </a:moveTo>
                <a:lnTo>
                  <a:pt x="0" y="0"/>
                </a:lnTo>
              </a:path>
            </a:pathLst>
          </a:custGeom>
          <a:ln w="28956">
            <a:solidFill>
              <a:srgbClr val="96BB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04261" y="6424371"/>
            <a:ext cx="920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AF50"/>
                </a:solidFill>
                <a:latin typeface="宋体"/>
                <a:cs typeface="宋体"/>
              </a:rPr>
              <a:t>自身</a:t>
            </a:r>
            <a:r>
              <a:rPr sz="1400" b="1" spc="-5" dirty="0">
                <a:solidFill>
                  <a:srgbClr val="00AF50"/>
                </a:solidFill>
                <a:latin typeface="宋体"/>
                <a:cs typeface="宋体"/>
              </a:rPr>
              <a:t>关节面</a:t>
            </a:r>
            <a:endParaRPr sz="1400">
              <a:latin typeface="宋体"/>
              <a:cs typeface="宋体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73552" y="3165348"/>
            <a:ext cx="5779135" cy="3244850"/>
            <a:chOff x="3273552" y="3165348"/>
            <a:chExt cx="5779135" cy="3244850"/>
          </a:xfrm>
        </p:grpSpPr>
        <p:sp>
          <p:nvSpPr>
            <p:cNvPr id="18" name="object 18"/>
            <p:cNvSpPr/>
            <p:nvPr/>
          </p:nvSpPr>
          <p:spPr>
            <a:xfrm>
              <a:off x="3288030" y="6208014"/>
              <a:ext cx="234950" cy="187325"/>
            </a:xfrm>
            <a:custGeom>
              <a:avLst/>
              <a:gdLst/>
              <a:ahLst/>
              <a:cxnLst/>
              <a:rect l="l" t="t" r="r" b="b"/>
              <a:pathLst>
                <a:path w="234950" h="187325">
                  <a:moveTo>
                    <a:pt x="234950" y="0"/>
                  </a:moveTo>
                  <a:lnTo>
                    <a:pt x="0" y="187325"/>
                  </a:lnTo>
                </a:path>
              </a:pathLst>
            </a:custGeom>
            <a:ln w="28956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5828" y="3165348"/>
              <a:ext cx="2046731" cy="23317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93614" y="5107686"/>
              <a:ext cx="1000125" cy="670560"/>
            </a:xfrm>
            <a:custGeom>
              <a:avLst/>
              <a:gdLst/>
              <a:ahLst/>
              <a:cxnLst/>
              <a:rect l="l" t="t" r="r" b="b"/>
              <a:pathLst>
                <a:path w="1000125" h="670560">
                  <a:moveTo>
                    <a:pt x="0" y="335279"/>
                  </a:moveTo>
                  <a:lnTo>
                    <a:pt x="3362" y="296180"/>
                  </a:lnTo>
                  <a:lnTo>
                    <a:pt x="13200" y="258404"/>
                  </a:lnTo>
                  <a:lnTo>
                    <a:pt x="29139" y="222205"/>
                  </a:lnTo>
                  <a:lnTo>
                    <a:pt x="50802" y="187834"/>
                  </a:lnTo>
                  <a:lnTo>
                    <a:pt x="77817" y="155542"/>
                  </a:lnTo>
                  <a:lnTo>
                    <a:pt x="109807" y="125581"/>
                  </a:lnTo>
                  <a:lnTo>
                    <a:pt x="146399" y="98202"/>
                  </a:lnTo>
                  <a:lnTo>
                    <a:pt x="187216" y="73658"/>
                  </a:lnTo>
                  <a:lnTo>
                    <a:pt x="231884" y="52200"/>
                  </a:lnTo>
                  <a:lnTo>
                    <a:pt x="280029" y="34078"/>
                  </a:lnTo>
                  <a:lnTo>
                    <a:pt x="331275" y="19546"/>
                  </a:lnTo>
                  <a:lnTo>
                    <a:pt x="385247" y="8855"/>
                  </a:lnTo>
                  <a:lnTo>
                    <a:pt x="441571" y="2255"/>
                  </a:lnTo>
                  <a:lnTo>
                    <a:pt x="499872" y="0"/>
                  </a:lnTo>
                  <a:lnTo>
                    <a:pt x="558172" y="2255"/>
                  </a:lnTo>
                  <a:lnTo>
                    <a:pt x="614496" y="8855"/>
                  </a:lnTo>
                  <a:lnTo>
                    <a:pt x="668468" y="19546"/>
                  </a:lnTo>
                  <a:lnTo>
                    <a:pt x="719714" y="34078"/>
                  </a:lnTo>
                  <a:lnTo>
                    <a:pt x="767859" y="52200"/>
                  </a:lnTo>
                  <a:lnTo>
                    <a:pt x="812527" y="73658"/>
                  </a:lnTo>
                  <a:lnTo>
                    <a:pt x="853344" y="98202"/>
                  </a:lnTo>
                  <a:lnTo>
                    <a:pt x="889936" y="125581"/>
                  </a:lnTo>
                  <a:lnTo>
                    <a:pt x="921926" y="155542"/>
                  </a:lnTo>
                  <a:lnTo>
                    <a:pt x="948941" y="187834"/>
                  </a:lnTo>
                  <a:lnTo>
                    <a:pt x="970604" y="222205"/>
                  </a:lnTo>
                  <a:lnTo>
                    <a:pt x="986543" y="258404"/>
                  </a:lnTo>
                  <a:lnTo>
                    <a:pt x="996381" y="296180"/>
                  </a:lnTo>
                  <a:lnTo>
                    <a:pt x="999744" y="335279"/>
                  </a:lnTo>
                  <a:lnTo>
                    <a:pt x="996381" y="374379"/>
                  </a:lnTo>
                  <a:lnTo>
                    <a:pt x="986543" y="412155"/>
                  </a:lnTo>
                  <a:lnTo>
                    <a:pt x="970604" y="448354"/>
                  </a:lnTo>
                  <a:lnTo>
                    <a:pt x="948941" y="482725"/>
                  </a:lnTo>
                  <a:lnTo>
                    <a:pt x="921926" y="515017"/>
                  </a:lnTo>
                  <a:lnTo>
                    <a:pt x="889936" y="544978"/>
                  </a:lnTo>
                  <a:lnTo>
                    <a:pt x="853344" y="572357"/>
                  </a:lnTo>
                  <a:lnTo>
                    <a:pt x="812527" y="596901"/>
                  </a:lnTo>
                  <a:lnTo>
                    <a:pt x="767859" y="618359"/>
                  </a:lnTo>
                  <a:lnTo>
                    <a:pt x="719714" y="636481"/>
                  </a:lnTo>
                  <a:lnTo>
                    <a:pt x="668468" y="651013"/>
                  </a:lnTo>
                  <a:lnTo>
                    <a:pt x="614496" y="661704"/>
                  </a:lnTo>
                  <a:lnTo>
                    <a:pt x="558172" y="668304"/>
                  </a:lnTo>
                  <a:lnTo>
                    <a:pt x="499872" y="670560"/>
                  </a:lnTo>
                  <a:lnTo>
                    <a:pt x="441571" y="668304"/>
                  </a:lnTo>
                  <a:lnTo>
                    <a:pt x="385247" y="661704"/>
                  </a:lnTo>
                  <a:lnTo>
                    <a:pt x="331275" y="651013"/>
                  </a:lnTo>
                  <a:lnTo>
                    <a:pt x="280029" y="636481"/>
                  </a:lnTo>
                  <a:lnTo>
                    <a:pt x="231884" y="618359"/>
                  </a:lnTo>
                  <a:lnTo>
                    <a:pt x="187216" y="596901"/>
                  </a:lnTo>
                  <a:lnTo>
                    <a:pt x="146399" y="572357"/>
                  </a:lnTo>
                  <a:lnTo>
                    <a:pt x="109807" y="544978"/>
                  </a:lnTo>
                  <a:lnTo>
                    <a:pt x="77817" y="515017"/>
                  </a:lnTo>
                  <a:lnTo>
                    <a:pt x="50802" y="482725"/>
                  </a:lnTo>
                  <a:lnTo>
                    <a:pt x="29139" y="448354"/>
                  </a:lnTo>
                  <a:lnTo>
                    <a:pt x="13200" y="412155"/>
                  </a:lnTo>
                  <a:lnTo>
                    <a:pt x="3362" y="374379"/>
                  </a:lnTo>
                  <a:lnTo>
                    <a:pt x="0" y="335279"/>
                  </a:lnTo>
                  <a:close/>
                </a:path>
              </a:pathLst>
            </a:custGeom>
            <a:ln w="28956">
              <a:solidFill>
                <a:srgbClr val="FF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87770" y="4857369"/>
              <a:ext cx="878840" cy="398780"/>
            </a:xfrm>
            <a:custGeom>
              <a:avLst/>
              <a:gdLst/>
              <a:ahLst/>
              <a:cxnLst/>
              <a:rect l="l" t="t" r="r" b="b"/>
              <a:pathLst>
                <a:path w="878840" h="398779">
                  <a:moveTo>
                    <a:pt x="797388" y="35788"/>
                  </a:moveTo>
                  <a:lnTo>
                    <a:pt x="0" y="372109"/>
                  </a:lnTo>
                  <a:lnTo>
                    <a:pt x="11175" y="398779"/>
                  </a:lnTo>
                  <a:lnTo>
                    <a:pt x="808614" y="62437"/>
                  </a:lnTo>
                  <a:lnTo>
                    <a:pt x="825814" y="39480"/>
                  </a:lnTo>
                  <a:lnTo>
                    <a:pt x="797388" y="35788"/>
                  </a:lnTo>
                  <a:close/>
                </a:path>
                <a:path w="878840" h="398779">
                  <a:moveTo>
                    <a:pt x="862064" y="14985"/>
                  </a:moveTo>
                  <a:lnTo>
                    <a:pt x="846708" y="14985"/>
                  </a:lnTo>
                  <a:lnTo>
                    <a:pt x="857884" y="41655"/>
                  </a:lnTo>
                  <a:lnTo>
                    <a:pt x="808614" y="62437"/>
                  </a:lnTo>
                  <a:lnTo>
                    <a:pt x="780414" y="100075"/>
                  </a:lnTo>
                  <a:lnTo>
                    <a:pt x="775588" y="106425"/>
                  </a:lnTo>
                  <a:lnTo>
                    <a:pt x="776858" y="115569"/>
                  </a:lnTo>
                  <a:lnTo>
                    <a:pt x="789685" y="125094"/>
                  </a:lnTo>
                  <a:lnTo>
                    <a:pt x="798702" y="123824"/>
                  </a:lnTo>
                  <a:lnTo>
                    <a:pt x="803528" y="117474"/>
                  </a:lnTo>
                  <a:lnTo>
                    <a:pt x="878712" y="17144"/>
                  </a:lnTo>
                  <a:lnTo>
                    <a:pt x="862064" y="14985"/>
                  </a:lnTo>
                  <a:close/>
                </a:path>
                <a:path w="878840" h="398779">
                  <a:moveTo>
                    <a:pt x="825814" y="39480"/>
                  </a:moveTo>
                  <a:lnTo>
                    <a:pt x="808614" y="62437"/>
                  </a:lnTo>
                  <a:lnTo>
                    <a:pt x="855476" y="42671"/>
                  </a:lnTo>
                  <a:lnTo>
                    <a:pt x="850391" y="42671"/>
                  </a:lnTo>
                  <a:lnTo>
                    <a:pt x="825814" y="39480"/>
                  </a:lnTo>
                  <a:close/>
                </a:path>
                <a:path w="878840" h="398779">
                  <a:moveTo>
                    <a:pt x="840739" y="19557"/>
                  </a:moveTo>
                  <a:lnTo>
                    <a:pt x="825814" y="39480"/>
                  </a:lnTo>
                  <a:lnTo>
                    <a:pt x="850391" y="42671"/>
                  </a:lnTo>
                  <a:lnTo>
                    <a:pt x="840739" y="19557"/>
                  </a:lnTo>
                  <a:close/>
                </a:path>
                <a:path w="878840" h="398779">
                  <a:moveTo>
                    <a:pt x="848624" y="19557"/>
                  </a:moveTo>
                  <a:lnTo>
                    <a:pt x="840739" y="19557"/>
                  </a:lnTo>
                  <a:lnTo>
                    <a:pt x="850391" y="42671"/>
                  </a:lnTo>
                  <a:lnTo>
                    <a:pt x="855476" y="42671"/>
                  </a:lnTo>
                  <a:lnTo>
                    <a:pt x="857884" y="41655"/>
                  </a:lnTo>
                  <a:lnTo>
                    <a:pt x="848624" y="19557"/>
                  </a:lnTo>
                  <a:close/>
                </a:path>
                <a:path w="878840" h="398779">
                  <a:moveTo>
                    <a:pt x="846708" y="14985"/>
                  </a:moveTo>
                  <a:lnTo>
                    <a:pt x="797388" y="35788"/>
                  </a:lnTo>
                  <a:lnTo>
                    <a:pt x="825814" y="39480"/>
                  </a:lnTo>
                  <a:lnTo>
                    <a:pt x="840739" y="19557"/>
                  </a:lnTo>
                  <a:lnTo>
                    <a:pt x="848624" y="19557"/>
                  </a:lnTo>
                  <a:lnTo>
                    <a:pt x="846708" y="14985"/>
                  </a:lnTo>
                  <a:close/>
                </a:path>
                <a:path w="878840" h="398779">
                  <a:moveTo>
                    <a:pt x="746505" y="0"/>
                  </a:moveTo>
                  <a:lnTo>
                    <a:pt x="739266" y="5587"/>
                  </a:lnTo>
                  <a:lnTo>
                    <a:pt x="737234" y="21462"/>
                  </a:lnTo>
                  <a:lnTo>
                    <a:pt x="742823" y="28701"/>
                  </a:lnTo>
                  <a:lnTo>
                    <a:pt x="797388" y="35788"/>
                  </a:lnTo>
                  <a:lnTo>
                    <a:pt x="846708" y="14985"/>
                  </a:lnTo>
                  <a:lnTo>
                    <a:pt x="862064" y="14985"/>
                  </a:lnTo>
                  <a:lnTo>
                    <a:pt x="74650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55281" y="6316471"/>
            <a:ext cx="2073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71.51g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2811" y="335114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一、</a:t>
            </a:r>
            <a:r>
              <a:rPr spc="-10" dirty="0"/>
              <a:t>意</a:t>
            </a:r>
            <a:r>
              <a:rPr spc="-5" dirty="0"/>
              <a:t>义与</a:t>
            </a:r>
            <a:r>
              <a:rPr spc="-10" dirty="0"/>
              <a:t>方法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-9617" y="670648"/>
            <a:ext cx="6365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为什么能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够制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造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快速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杂结构</a:t>
            </a:r>
            <a:endParaRPr sz="2800" dirty="0">
              <a:latin typeface="华文中宋"/>
              <a:cs typeface="华文中宋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1295400"/>
            <a:ext cx="1452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“微分”</a:t>
            </a:r>
            <a:endParaRPr sz="2800" dirty="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7228" y="1295400"/>
            <a:ext cx="1453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0099"/>
                </a:solidFill>
                <a:latin typeface="宋体"/>
                <a:cs typeface="宋体"/>
              </a:rPr>
              <a:t>“积分”</a:t>
            </a:r>
            <a:endParaRPr sz="2800" dirty="0">
              <a:latin typeface="宋体"/>
              <a:cs typeface="宋体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9B297B7-14CB-43A2-BF03-0E3B54CB168C}"/>
              </a:ext>
            </a:extLst>
          </p:cNvPr>
          <p:cNvSpPr txBox="1"/>
          <p:nvPr/>
        </p:nvSpPr>
        <p:spPr>
          <a:xfrm>
            <a:off x="152400" y="1851659"/>
            <a:ext cx="8091805" cy="36182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ts val="3304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增材制造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（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ASTM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）</a:t>
            </a:r>
            <a:r>
              <a:rPr sz="2800" b="1" spc="-235" dirty="0">
                <a:solidFill>
                  <a:srgbClr val="FF3300"/>
                </a:solidFill>
                <a:latin typeface="华文中宋"/>
                <a:cs typeface="华文中宋"/>
              </a:rPr>
              <a:t> 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定义</a:t>
            </a:r>
            <a:endParaRPr sz="2800" dirty="0">
              <a:latin typeface="华文中宋"/>
              <a:cs typeface="华文中宋"/>
            </a:endParaRPr>
          </a:p>
          <a:p>
            <a:pPr marL="462915" lvl="1" indent="-182880">
              <a:lnSpc>
                <a:spcPts val="353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三维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CAD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数据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ts val="3454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逐层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ts val="35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连接材料</a:t>
            </a:r>
            <a:endParaRPr sz="2400" dirty="0">
              <a:latin typeface="微软雅黑"/>
              <a:cs typeface="微软雅黑"/>
            </a:endParaRPr>
          </a:p>
          <a:p>
            <a:pPr marL="226060" indent="-213995">
              <a:lnSpc>
                <a:spcPts val="3304"/>
              </a:lnSpc>
              <a:spcBef>
                <a:spcPts val="51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制造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技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术的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新分支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ΔM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＝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（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等材）材料成形（铸、锻、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焊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等）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</a:t>
            </a:r>
            <a:r>
              <a:rPr sz="2400" b="1" spc="-9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3000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多年前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ts val="3454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＜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（减材）材料去除（车、铣、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磨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等）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300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多年前</a:t>
            </a:r>
            <a:endParaRPr sz="2400" dirty="0">
              <a:latin typeface="微软雅黑"/>
              <a:cs typeface="微软雅黑"/>
            </a:endParaRPr>
          </a:p>
          <a:p>
            <a:pPr marL="462915" lvl="1" indent="-182880">
              <a:lnSpc>
                <a:spcPts val="359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ΔM</a:t>
            </a:r>
            <a:r>
              <a:rPr sz="2400" b="1" spc="-5" dirty="0">
                <a:solidFill>
                  <a:srgbClr val="CC0000"/>
                </a:solidFill>
                <a:latin typeface="微软雅黑"/>
                <a:cs typeface="微软雅黑"/>
              </a:rPr>
              <a:t>＞</a:t>
            </a:r>
            <a:r>
              <a:rPr sz="24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0</a:t>
            </a:r>
            <a:r>
              <a:rPr sz="2400" b="1" spc="-5" dirty="0">
                <a:solidFill>
                  <a:srgbClr val="CC0000"/>
                </a:solidFill>
                <a:latin typeface="微软雅黑"/>
                <a:cs typeface="微软雅黑"/>
              </a:rPr>
              <a:t>（</a:t>
            </a:r>
            <a:r>
              <a:rPr sz="2400" b="1" dirty="0">
                <a:solidFill>
                  <a:srgbClr val="CC0000"/>
                </a:solidFill>
                <a:latin typeface="微软雅黑"/>
                <a:cs typeface="微软雅黑"/>
              </a:rPr>
              <a:t>增材）材料累加</a:t>
            </a:r>
            <a:r>
              <a:rPr sz="2400" b="1" spc="-5" dirty="0">
                <a:solidFill>
                  <a:srgbClr val="CC0000"/>
                </a:solidFill>
                <a:latin typeface="微软雅黑"/>
                <a:cs typeface="微软雅黑"/>
              </a:rPr>
              <a:t>（</a:t>
            </a:r>
            <a:r>
              <a:rPr sz="24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SL</a:t>
            </a:r>
            <a:r>
              <a:rPr sz="2400" b="1" dirty="0">
                <a:solidFill>
                  <a:srgbClr val="CC0000"/>
                </a:solidFill>
                <a:latin typeface="微软雅黑"/>
                <a:cs typeface="微软雅黑"/>
              </a:rPr>
              <a:t>、</a:t>
            </a:r>
            <a:r>
              <a:rPr sz="24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FDM</a:t>
            </a:r>
            <a:r>
              <a:rPr sz="2400" b="1" dirty="0">
                <a:solidFill>
                  <a:srgbClr val="CC0000"/>
                </a:solidFill>
                <a:latin typeface="微软雅黑"/>
                <a:cs typeface="微软雅黑"/>
              </a:rPr>
              <a:t>等</a:t>
            </a:r>
            <a:r>
              <a:rPr sz="2400" b="1" spc="-114" dirty="0">
                <a:solidFill>
                  <a:srgbClr val="CC0000"/>
                </a:solidFill>
                <a:latin typeface="微软雅黑"/>
                <a:cs typeface="微软雅黑"/>
              </a:rPr>
              <a:t> </a:t>
            </a:r>
            <a:r>
              <a:rPr sz="2400" b="1" dirty="0">
                <a:solidFill>
                  <a:srgbClr val="CC0000"/>
                </a:solidFill>
                <a:latin typeface="微软雅黑"/>
                <a:cs typeface="微软雅黑"/>
              </a:rPr>
              <a:t>）</a:t>
            </a:r>
            <a:r>
              <a:rPr sz="2400" b="1" dirty="0">
                <a:solidFill>
                  <a:srgbClr val="CC0000"/>
                </a:solidFill>
                <a:latin typeface="Times New Roman"/>
                <a:cs typeface="Times New Roman"/>
              </a:rPr>
              <a:t>----30</a:t>
            </a:r>
            <a:r>
              <a:rPr sz="2400" b="1" dirty="0">
                <a:solidFill>
                  <a:srgbClr val="CC0000"/>
                </a:solidFill>
                <a:latin typeface="微软雅黑"/>
                <a:cs typeface="微软雅黑"/>
              </a:rPr>
              <a:t>年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C01D547-5BFF-4218-98BC-914A848CECB9}"/>
              </a:ext>
            </a:extLst>
          </p:cNvPr>
          <p:cNvSpPr txBox="1"/>
          <p:nvPr/>
        </p:nvSpPr>
        <p:spPr>
          <a:xfrm>
            <a:off x="165717" y="5562600"/>
            <a:ext cx="8426450" cy="106680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7465" rIns="0" bIns="0" rtlCol="0">
            <a:spAutoFit/>
          </a:bodyPr>
          <a:lstStyle/>
          <a:p>
            <a:pPr marL="812165" marR="805180" indent="545465">
              <a:lnSpc>
                <a:spcPct val="100000"/>
              </a:lnSpc>
              <a:spcBef>
                <a:spcPts val="295"/>
              </a:spcBef>
            </a:pP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近百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年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来制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造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技术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的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一个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新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成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员 </a:t>
            </a:r>
            <a:r>
              <a:rPr sz="3200" b="1" spc="5" dirty="0">
                <a:solidFill>
                  <a:srgbClr val="CC0000"/>
                </a:solidFill>
                <a:latin typeface="黑体"/>
                <a:cs typeface="黑体"/>
              </a:rPr>
              <a:t>数字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化与制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造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技术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融</a:t>
            </a:r>
            <a:r>
              <a:rPr sz="3200" b="1" spc="25" dirty="0">
                <a:solidFill>
                  <a:srgbClr val="CC0000"/>
                </a:solidFill>
                <a:latin typeface="黑体"/>
                <a:cs typeface="黑体"/>
              </a:rPr>
              <a:t>合</a:t>
            </a:r>
            <a:r>
              <a:rPr sz="3200" b="1" dirty="0">
                <a:solidFill>
                  <a:srgbClr val="CC0000"/>
                </a:solidFill>
                <a:latin typeface="Times New Roman"/>
                <a:cs typeface="Times New Roman"/>
              </a:rPr>
              <a:t>-</a:t>
            </a:r>
            <a:r>
              <a:rPr sz="3200" b="1" spc="-15" dirty="0">
                <a:solidFill>
                  <a:srgbClr val="CC0000"/>
                </a:solidFill>
                <a:latin typeface="Times New Roman"/>
                <a:cs typeface="Times New Roman"/>
              </a:rPr>
              <a:t>-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新的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发</a:t>
            </a:r>
            <a:r>
              <a:rPr sz="3200" b="1" spc="-5" dirty="0">
                <a:solidFill>
                  <a:srgbClr val="CC0000"/>
                </a:solidFill>
                <a:latin typeface="黑体"/>
                <a:cs typeface="黑体"/>
              </a:rPr>
              <a:t>展机</a:t>
            </a:r>
            <a:r>
              <a:rPr sz="3200" b="1" spc="-10" dirty="0">
                <a:solidFill>
                  <a:srgbClr val="CC0000"/>
                </a:solidFill>
                <a:latin typeface="黑体"/>
                <a:cs typeface="黑体"/>
              </a:rPr>
              <a:t>遇</a:t>
            </a:r>
            <a:endParaRPr sz="3200" dirty="0">
              <a:latin typeface="黑体"/>
              <a:cs typeface="黑体"/>
            </a:endParaRPr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A5EDB6AD-B72A-4A75-AD3F-4E38351B98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551" y="1176965"/>
            <a:ext cx="3744468" cy="280720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539" y="1322531"/>
            <a:ext cx="7926070" cy="9747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骨科重建假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体临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床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月，西京医院骨科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胫骨下端重建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715" y="2898648"/>
            <a:ext cx="920683" cy="33418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87326" y="2809368"/>
            <a:ext cx="4519930" cy="3795395"/>
            <a:chOff x="1787326" y="2809368"/>
            <a:chExt cx="4519930" cy="37953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7326" y="2907792"/>
              <a:ext cx="944833" cy="34785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657" y="4744973"/>
              <a:ext cx="771525" cy="856615"/>
            </a:xfrm>
            <a:custGeom>
              <a:avLst/>
              <a:gdLst/>
              <a:ahLst/>
              <a:cxnLst/>
              <a:rect l="l" t="t" r="r" b="b"/>
              <a:pathLst>
                <a:path w="771525" h="856614">
                  <a:moveTo>
                    <a:pt x="0" y="428244"/>
                  </a:moveTo>
                  <a:lnTo>
                    <a:pt x="2593" y="378308"/>
                  </a:lnTo>
                  <a:lnTo>
                    <a:pt x="10181" y="330063"/>
                  </a:lnTo>
                  <a:lnTo>
                    <a:pt x="22474" y="283830"/>
                  </a:lnTo>
                  <a:lnTo>
                    <a:pt x="39184" y="239930"/>
                  </a:lnTo>
                  <a:lnTo>
                    <a:pt x="60020" y="198684"/>
                  </a:lnTo>
                  <a:lnTo>
                    <a:pt x="84695" y="160415"/>
                  </a:lnTo>
                  <a:lnTo>
                    <a:pt x="112918" y="125444"/>
                  </a:lnTo>
                  <a:lnTo>
                    <a:pt x="144402" y="94092"/>
                  </a:lnTo>
                  <a:lnTo>
                    <a:pt x="178856" y="66681"/>
                  </a:lnTo>
                  <a:lnTo>
                    <a:pt x="215992" y="43533"/>
                  </a:lnTo>
                  <a:lnTo>
                    <a:pt x="255521" y="24970"/>
                  </a:lnTo>
                  <a:lnTo>
                    <a:pt x="297153" y="11312"/>
                  </a:lnTo>
                  <a:lnTo>
                    <a:pt x="340599" y="2881"/>
                  </a:lnTo>
                  <a:lnTo>
                    <a:pt x="385572" y="0"/>
                  </a:lnTo>
                  <a:lnTo>
                    <a:pt x="430544" y="2881"/>
                  </a:lnTo>
                  <a:lnTo>
                    <a:pt x="473990" y="11312"/>
                  </a:lnTo>
                  <a:lnTo>
                    <a:pt x="515622" y="24970"/>
                  </a:lnTo>
                  <a:lnTo>
                    <a:pt x="555151" y="43533"/>
                  </a:lnTo>
                  <a:lnTo>
                    <a:pt x="592287" y="66681"/>
                  </a:lnTo>
                  <a:lnTo>
                    <a:pt x="626741" y="94092"/>
                  </a:lnTo>
                  <a:lnTo>
                    <a:pt x="658225" y="125444"/>
                  </a:lnTo>
                  <a:lnTo>
                    <a:pt x="686448" y="160415"/>
                  </a:lnTo>
                  <a:lnTo>
                    <a:pt x="711123" y="198684"/>
                  </a:lnTo>
                  <a:lnTo>
                    <a:pt x="731959" y="239930"/>
                  </a:lnTo>
                  <a:lnTo>
                    <a:pt x="748669" y="283830"/>
                  </a:lnTo>
                  <a:lnTo>
                    <a:pt x="760962" y="330063"/>
                  </a:lnTo>
                  <a:lnTo>
                    <a:pt x="768550" y="378308"/>
                  </a:lnTo>
                  <a:lnTo>
                    <a:pt x="771144" y="428244"/>
                  </a:lnTo>
                  <a:lnTo>
                    <a:pt x="768550" y="478179"/>
                  </a:lnTo>
                  <a:lnTo>
                    <a:pt x="760962" y="526424"/>
                  </a:lnTo>
                  <a:lnTo>
                    <a:pt x="748669" y="572657"/>
                  </a:lnTo>
                  <a:lnTo>
                    <a:pt x="731959" y="616557"/>
                  </a:lnTo>
                  <a:lnTo>
                    <a:pt x="711123" y="657803"/>
                  </a:lnTo>
                  <a:lnTo>
                    <a:pt x="686448" y="696072"/>
                  </a:lnTo>
                  <a:lnTo>
                    <a:pt x="658225" y="731043"/>
                  </a:lnTo>
                  <a:lnTo>
                    <a:pt x="626741" y="762395"/>
                  </a:lnTo>
                  <a:lnTo>
                    <a:pt x="592287" y="789806"/>
                  </a:lnTo>
                  <a:lnTo>
                    <a:pt x="555151" y="812954"/>
                  </a:lnTo>
                  <a:lnTo>
                    <a:pt x="515622" y="831517"/>
                  </a:lnTo>
                  <a:lnTo>
                    <a:pt x="473990" y="845175"/>
                  </a:lnTo>
                  <a:lnTo>
                    <a:pt x="430544" y="853606"/>
                  </a:lnTo>
                  <a:lnTo>
                    <a:pt x="385572" y="856488"/>
                  </a:lnTo>
                  <a:lnTo>
                    <a:pt x="340599" y="853606"/>
                  </a:lnTo>
                  <a:lnTo>
                    <a:pt x="297153" y="845175"/>
                  </a:lnTo>
                  <a:lnTo>
                    <a:pt x="255521" y="831517"/>
                  </a:lnTo>
                  <a:lnTo>
                    <a:pt x="215992" y="812954"/>
                  </a:lnTo>
                  <a:lnTo>
                    <a:pt x="178856" y="789806"/>
                  </a:lnTo>
                  <a:lnTo>
                    <a:pt x="144402" y="762395"/>
                  </a:lnTo>
                  <a:lnTo>
                    <a:pt x="112918" y="731043"/>
                  </a:lnTo>
                  <a:lnTo>
                    <a:pt x="84695" y="696072"/>
                  </a:lnTo>
                  <a:lnTo>
                    <a:pt x="60020" y="657803"/>
                  </a:lnTo>
                  <a:lnTo>
                    <a:pt x="39184" y="616557"/>
                  </a:lnTo>
                  <a:lnTo>
                    <a:pt x="22474" y="572657"/>
                  </a:lnTo>
                  <a:lnTo>
                    <a:pt x="10181" y="526424"/>
                  </a:lnTo>
                  <a:lnTo>
                    <a:pt x="2593" y="478179"/>
                  </a:lnTo>
                  <a:lnTo>
                    <a:pt x="0" y="428244"/>
                  </a:lnTo>
                  <a:close/>
                </a:path>
              </a:pathLst>
            </a:custGeom>
            <a:ln w="2895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9437" y="2809368"/>
              <a:ext cx="1407218" cy="37949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2982468"/>
              <a:ext cx="2377440" cy="28788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01213" y="4493132"/>
              <a:ext cx="877569" cy="398780"/>
            </a:xfrm>
            <a:custGeom>
              <a:avLst/>
              <a:gdLst/>
              <a:ahLst/>
              <a:cxnLst/>
              <a:rect l="l" t="t" r="r" b="b"/>
              <a:pathLst>
                <a:path w="877570" h="398779">
                  <a:moveTo>
                    <a:pt x="795712" y="35839"/>
                  </a:moveTo>
                  <a:lnTo>
                    <a:pt x="0" y="372110"/>
                  </a:lnTo>
                  <a:lnTo>
                    <a:pt x="11175" y="398780"/>
                  </a:lnTo>
                  <a:lnTo>
                    <a:pt x="807027" y="62501"/>
                  </a:lnTo>
                  <a:lnTo>
                    <a:pt x="824245" y="39507"/>
                  </a:lnTo>
                  <a:lnTo>
                    <a:pt x="795712" y="35839"/>
                  </a:lnTo>
                  <a:close/>
                </a:path>
                <a:path w="877570" h="398779">
                  <a:moveTo>
                    <a:pt x="860413" y="14986"/>
                  </a:moveTo>
                  <a:lnTo>
                    <a:pt x="845058" y="14986"/>
                  </a:lnTo>
                  <a:lnTo>
                    <a:pt x="856361" y="41656"/>
                  </a:lnTo>
                  <a:lnTo>
                    <a:pt x="807027" y="62501"/>
                  </a:lnTo>
                  <a:lnTo>
                    <a:pt x="774064" y="106553"/>
                  </a:lnTo>
                  <a:lnTo>
                    <a:pt x="775335" y="115570"/>
                  </a:lnTo>
                  <a:lnTo>
                    <a:pt x="781685" y="120396"/>
                  </a:lnTo>
                  <a:lnTo>
                    <a:pt x="788162" y="125222"/>
                  </a:lnTo>
                  <a:lnTo>
                    <a:pt x="797178" y="123825"/>
                  </a:lnTo>
                  <a:lnTo>
                    <a:pt x="802005" y="117475"/>
                  </a:lnTo>
                  <a:lnTo>
                    <a:pt x="877188" y="17145"/>
                  </a:lnTo>
                  <a:lnTo>
                    <a:pt x="860413" y="14986"/>
                  </a:lnTo>
                  <a:close/>
                </a:path>
                <a:path w="877570" h="398779">
                  <a:moveTo>
                    <a:pt x="824245" y="39507"/>
                  </a:moveTo>
                  <a:lnTo>
                    <a:pt x="807027" y="62501"/>
                  </a:lnTo>
                  <a:lnTo>
                    <a:pt x="853956" y="42672"/>
                  </a:lnTo>
                  <a:lnTo>
                    <a:pt x="848868" y="42672"/>
                  </a:lnTo>
                  <a:lnTo>
                    <a:pt x="824245" y="39507"/>
                  </a:lnTo>
                  <a:close/>
                </a:path>
                <a:path w="877570" h="398779">
                  <a:moveTo>
                    <a:pt x="839088" y="19685"/>
                  </a:moveTo>
                  <a:lnTo>
                    <a:pt x="824245" y="39507"/>
                  </a:lnTo>
                  <a:lnTo>
                    <a:pt x="848868" y="42672"/>
                  </a:lnTo>
                  <a:lnTo>
                    <a:pt x="839088" y="19685"/>
                  </a:lnTo>
                  <a:close/>
                </a:path>
                <a:path w="877570" h="398779">
                  <a:moveTo>
                    <a:pt x="847049" y="19685"/>
                  </a:moveTo>
                  <a:lnTo>
                    <a:pt x="839088" y="19685"/>
                  </a:lnTo>
                  <a:lnTo>
                    <a:pt x="848868" y="42672"/>
                  </a:lnTo>
                  <a:lnTo>
                    <a:pt x="853956" y="42672"/>
                  </a:lnTo>
                  <a:lnTo>
                    <a:pt x="856361" y="41656"/>
                  </a:lnTo>
                  <a:lnTo>
                    <a:pt x="847049" y="19685"/>
                  </a:lnTo>
                  <a:close/>
                </a:path>
                <a:path w="877570" h="398779">
                  <a:moveTo>
                    <a:pt x="845058" y="14986"/>
                  </a:moveTo>
                  <a:lnTo>
                    <a:pt x="795712" y="35839"/>
                  </a:lnTo>
                  <a:lnTo>
                    <a:pt x="824245" y="39507"/>
                  </a:lnTo>
                  <a:lnTo>
                    <a:pt x="839088" y="19685"/>
                  </a:lnTo>
                  <a:lnTo>
                    <a:pt x="847049" y="19685"/>
                  </a:lnTo>
                  <a:lnTo>
                    <a:pt x="845058" y="14986"/>
                  </a:lnTo>
                  <a:close/>
                </a:path>
                <a:path w="877570" h="398779">
                  <a:moveTo>
                    <a:pt x="744855" y="0"/>
                  </a:moveTo>
                  <a:lnTo>
                    <a:pt x="737615" y="5715"/>
                  </a:lnTo>
                  <a:lnTo>
                    <a:pt x="735584" y="21463"/>
                  </a:lnTo>
                  <a:lnTo>
                    <a:pt x="741172" y="28829"/>
                  </a:lnTo>
                  <a:lnTo>
                    <a:pt x="795712" y="35839"/>
                  </a:lnTo>
                  <a:lnTo>
                    <a:pt x="845058" y="14986"/>
                  </a:lnTo>
                  <a:lnTo>
                    <a:pt x="860413" y="14986"/>
                  </a:lnTo>
                  <a:lnTo>
                    <a:pt x="752856" y="1143"/>
                  </a:lnTo>
                  <a:lnTo>
                    <a:pt x="7448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82822" y="5989421"/>
            <a:ext cx="1305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防旋转结构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5281" y="6389623"/>
            <a:ext cx="2073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82.93g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6623" y="2528316"/>
            <a:ext cx="2421635" cy="36332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9915" y="1204461"/>
            <a:ext cx="8486140" cy="13595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骨科重建假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体临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床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应用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11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月，西南医科大学附属医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院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陆军军医大学西南医院</a:t>
            </a:r>
            <a:endParaRPr sz="2400">
              <a:latin typeface="微软雅黑"/>
              <a:cs typeface="微软雅黑"/>
            </a:endParaRPr>
          </a:p>
          <a:p>
            <a:pPr marL="461009">
              <a:lnSpc>
                <a:spcPct val="100000"/>
              </a:lnSpc>
              <a:spcBef>
                <a:spcPts val="145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骨科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PEEK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锁骨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47" y="4849366"/>
            <a:ext cx="3023616" cy="19354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7220" y="2510027"/>
            <a:ext cx="4536948" cy="22875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71856" y="2535935"/>
            <a:ext cx="3836035" cy="2231390"/>
            <a:chOff x="371856" y="2535935"/>
            <a:chExt cx="3836035" cy="223139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56" y="2535935"/>
              <a:ext cx="2904744" cy="22311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600" y="2558795"/>
              <a:ext cx="931163" cy="21808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12406" y="6335064"/>
            <a:ext cx="20739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0000"/>
                </a:solidFill>
                <a:latin typeface="宋体"/>
                <a:cs typeface="宋体"/>
              </a:rPr>
              <a:t>重量</a:t>
            </a:r>
            <a:r>
              <a:rPr sz="2800" b="1" spc="-5" dirty="0">
                <a:solidFill>
                  <a:srgbClr val="FF0000"/>
                </a:solidFill>
                <a:latin typeface="宋体"/>
                <a:cs typeface="宋体"/>
              </a:rPr>
              <a:t>：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23.49g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64991" y="4849367"/>
            <a:ext cx="5239512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3114" y="2740915"/>
            <a:ext cx="2258129" cy="15154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4611623"/>
            <a:ext cx="2159508" cy="19187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3111" y="4611623"/>
            <a:ext cx="1560576" cy="18912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3448" y="2688335"/>
            <a:ext cx="2170176" cy="1600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4605" y="4334636"/>
            <a:ext cx="1852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①</a:t>
            </a:r>
            <a:r>
              <a:rPr sz="1400" spc="-400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模型</a:t>
            </a:r>
            <a:r>
              <a:rPr sz="1400" dirty="0">
                <a:latin typeface="幼圆"/>
                <a:cs typeface="幼圆"/>
              </a:rPr>
              <a:t>重</a:t>
            </a:r>
            <a:r>
              <a:rPr sz="1400" spc="-15" dirty="0">
                <a:latin typeface="幼圆"/>
                <a:cs typeface="幼圆"/>
              </a:rPr>
              <a:t>建</a:t>
            </a:r>
            <a:r>
              <a:rPr sz="1400" dirty="0">
                <a:latin typeface="幼圆"/>
                <a:cs typeface="幼圆"/>
              </a:rPr>
              <a:t>与假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设计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1870" y="4344161"/>
            <a:ext cx="1624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②</a:t>
            </a:r>
            <a:r>
              <a:rPr sz="1400" spc="-405" dirty="0">
                <a:latin typeface="幼圆"/>
                <a:cs typeface="幼圆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3D</a:t>
            </a:r>
            <a:r>
              <a:rPr sz="1400" spc="10" dirty="0">
                <a:latin typeface="幼圆"/>
                <a:cs typeface="幼圆"/>
              </a:rPr>
              <a:t>打印</a:t>
            </a:r>
            <a:r>
              <a:rPr sz="1400" spc="-10" dirty="0">
                <a:latin typeface="Times New Roman"/>
                <a:cs typeface="Times New Roman"/>
              </a:rPr>
              <a:t>PEEK</a:t>
            </a:r>
            <a:r>
              <a:rPr sz="1400" dirty="0">
                <a:latin typeface="幼圆"/>
                <a:cs typeface="幼圆"/>
              </a:rPr>
              <a:t>假体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2427" y="6532270"/>
            <a:ext cx="1319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③</a:t>
            </a:r>
            <a:r>
              <a:rPr sz="1400" spc="-409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整形</a:t>
            </a:r>
            <a:r>
              <a:rPr sz="1400" dirty="0">
                <a:latin typeface="幼圆"/>
                <a:cs typeface="幼圆"/>
              </a:rPr>
              <a:t>方</a:t>
            </a:r>
            <a:r>
              <a:rPr sz="1400" spc="-15" dirty="0">
                <a:latin typeface="幼圆"/>
                <a:cs typeface="幼圆"/>
              </a:rPr>
              <a:t>案</a:t>
            </a:r>
            <a:r>
              <a:rPr sz="1400" dirty="0">
                <a:latin typeface="幼圆"/>
                <a:cs typeface="幼圆"/>
              </a:rPr>
              <a:t>验证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3221" y="6535318"/>
            <a:ext cx="1319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④</a:t>
            </a:r>
            <a:r>
              <a:rPr sz="1400" spc="-409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手术</a:t>
            </a:r>
            <a:r>
              <a:rPr sz="1400" dirty="0">
                <a:latin typeface="幼圆"/>
                <a:cs typeface="幼圆"/>
              </a:rPr>
              <a:t>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植入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9539" y="1133556"/>
            <a:ext cx="8536305" cy="13589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颌面外科重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建假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临床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月，第四军医大学口腔医院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上颌骨整</a:t>
            </a:r>
            <a:endParaRPr sz="2400">
              <a:latin typeface="微软雅黑"/>
              <a:cs typeface="微软雅黑"/>
            </a:endParaRPr>
          </a:p>
          <a:p>
            <a:pPr marL="461009">
              <a:lnSpc>
                <a:spcPct val="100000"/>
              </a:lnSpc>
              <a:spcBef>
                <a:spcPts val="150"/>
              </a:spcBef>
            </a:pP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形。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542788" y="3429000"/>
            <a:ext cx="1478280" cy="2208530"/>
            <a:chOff x="5542788" y="3429000"/>
            <a:chExt cx="1478280" cy="220853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2788" y="3429000"/>
              <a:ext cx="1478280" cy="22082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20740" y="4471416"/>
              <a:ext cx="236220" cy="140335"/>
            </a:xfrm>
            <a:custGeom>
              <a:avLst/>
              <a:gdLst/>
              <a:ahLst/>
              <a:cxnLst/>
              <a:rect l="l" t="t" r="r" b="b"/>
              <a:pathLst>
                <a:path w="236220" h="140335">
                  <a:moveTo>
                    <a:pt x="236220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236220" y="1402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20740" y="4471416"/>
              <a:ext cx="236220" cy="140335"/>
            </a:xfrm>
            <a:custGeom>
              <a:avLst/>
              <a:gdLst/>
              <a:ahLst/>
              <a:cxnLst/>
              <a:rect l="l" t="t" r="r" b="b"/>
              <a:pathLst>
                <a:path w="236220" h="140335">
                  <a:moveTo>
                    <a:pt x="0" y="140207"/>
                  </a:moveTo>
                  <a:lnTo>
                    <a:pt x="236220" y="1402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1402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43472" y="4483608"/>
              <a:ext cx="234950" cy="139065"/>
            </a:xfrm>
            <a:custGeom>
              <a:avLst/>
              <a:gdLst/>
              <a:ahLst/>
              <a:cxnLst/>
              <a:rect l="l" t="t" r="r" b="b"/>
              <a:pathLst>
                <a:path w="234950" h="139064">
                  <a:moveTo>
                    <a:pt x="234696" y="0"/>
                  </a:moveTo>
                  <a:lnTo>
                    <a:pt x="0" y="0"/>
                  </a:lnTo>
                  <a:lnTo>
                    <a:pt x="0" y="138683"/>
                  </a:lnTo>
                  <a:lnTo>
                    <a:pt x="234696" y="138683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3472" y="4483608"/>
              <a:ext cx="234950" cy="139065"/>
            </a:xfrm>
            <a:custGeom>
              <a:avLst/>
              <a:gdLst/>
              <a:ahLst/>
              <a:cxnLst/>
              <a:rect l="l" t="t" r="r" b="b"/>
              <a:pathLst>
                <a:path w="234950" h="139064">
                  <a:moveTo>
                    <a:pt x="0" y="138683"/>
                  </a:moveTo>
                  <a:lnTo>
                    <a:pt x="234696" y="138683"/>
                  </a:lnTo>
                  <a:lnTo>
                    <a:pt x="234696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85713" y="5714491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/>
                <a:cs typeface="宋体"/>
              </a:rPr>
              <a:t>术前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68565" y="5691022"/>
            <a:ext cx="8426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/>
                <a:cs typeface="宋体"/>
              </a:rPr>
              <a:t>术后一周</a:t>
            </a:r>
            <a:endParaRPr sz="1600">
              <a:latin typeface="宋体"/>
              <a:cs typeface="宋体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26807" y="3416808"/>
            <a:ext cx="1524000" cy="2232660"/>
            <a:chOff x="7226807" y="3416808"/>
            <a:chExt cx="1524000" cy="223266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6807" y="3416808"/>
              <a:ext cx="1524000" cy="22326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95615" y="4424172"/>
              <a:ext cx="236220" cy="140335"/>
            </a:xfrm>
            <a:custGeom>
              <a:avLst/>
              <a:gdLst/>
              <a:ahLst/>
              <a:cxnLst/>
              <a:rect l="l" t="t" r="r" b="b"/>
              <a:pathLst>
                <a:path w="236220" h="140335">
                  <a:moveTo>
                    <a:pt x="236220" y="0"/>
                  </a:moveTo>
                  <a:lnTo>
                    <a:pt x="0" y="0"/>
                  </a:lnTo>
                  <a:lnTo>
                    <a:pt x="0" y="140207"/>
                  </a:lnTo>
                  <a:lnTo>
                    <a:pt x="236220" y="140207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95615" y="4424172"/>
              <a:ext cx="236220" cy="140335"/>
            </a:xfrm>
            <a:custGeom>
              <a:avLst/>
              <a:gdLst/>
              <a:ahLst/>
              <a:cxnLst/>
              <a:rect l="l" t="t" r="r" b="b"/>
              <a:pathLst>
                <a:path w="236220" h="140335">
                  <a:moveTo>
                    <a:pt x="0" y="140207"/>
                  </a:moveTo>
                  <a:lnTo>
                    <a:pt x="236220" y="140207"/>
                  </a:lnTo>
                  <a:lnTo>
                    <a:pt x="236220" y="0"/>
                  </a:lnTo>
                  <a:lnTo>
                    <a:pt x="0" y="0"/>
                  </a:lnTo>
                  <a:lnTo>
                    <a:pt x="0" y="1402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01583" y="4448556"/>
              <a:ext cx="233679" cy="139065"/>
            </a:xfrm>
            <a:custGeom>
              <a:avLst/>
              <a:gdLst/>
              <a:ahLst/>
              <a:cxnLst/>
              <a:rect l="l" t="t" r="r" b="b"/>
              <a:pathLst>
                <a:path w="233679" h="139064">
                  <a:moveTo>
                    <a:pt x="233172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233172" y="138684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01583" y="4448556"/>
              <a:ext cx="233679" cy="139065"/>
            </a:xfrm>
            <a:custGeom>
              <a:avLst/>
              <a:gdLst/>
              <a:ahLst/>
              <a:cxnLst/>
              <a:rect l="l" t="t" r="r" b="b"/>
              <a:pathLst>
                <a:path w="233679" h="139064">
                  <a:moveTo>
                    <a:pt x="0" y="138684"/>
                  </a:moveTo>
                  <a:lnTo>
                    <a:pt x="233172" y="138684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1386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41" y="1195695"/>
            <a:ext cx="8383270" cy="13589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颌面外科重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建假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临床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12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月，第四军医大学口腔医院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PEE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双侧颞</a:t>
            </a:r>
            <a:endParaRPr sz="2400">
              <a:latin typeface="微软雅黑"/>
              <a:cs typeface="微软雅黑"/>
            </a:endParaRPr>
          </a:p>
          <a:p>
            <a:pPr marL="460375">
              <a:lnSpc>
                <a:spcPct val="100000"/>
              </a:lnSpc>
              <a:spcBef>
                <a:spcPts val="150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下颌关节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关节盘假体植入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168" y="2409444"/>
            <a:ext cx="4958080" cy="4333240"/>
            <a:chOff x="201168" y="2409444"/>
            <a:chExt cx="4958080" cy="4333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2409444"/>
              <a:ext cx="2342388" cy="27675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3556" y="4779262"/>
              <a:ext cx="2613660" cy="1962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9275" y="2564892"/>
              <a:ext cx="2569464" cy="215036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451347" y="2636520"/>
            <a:ext cx="3512820" cy="2231390"/>
            <a:chOff x="5451347" y="2636520"/>
            <a:chExt cx="3512820" cy="223139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5063" y="2636520"/>
              <a:ext cx="3499103" cy="22311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1347" y="2636520"/>
              <a:ext cx="981455" cy="10134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06617" y="2907030"/>
              <a:ext cx="502920" cy="210820"/>
            </a:xfrm>
            <a:custGeom>
              <a:avLst/>
              <a:gdLst/>
              <a:ahLst/>
              <a:cxnLst/>
              <a:rect l="l" t="t" r="r" b="b"/>
              <a:pathLst>
                <a:path w="502920" h="210819">
                  <a:moveTo>
                    <a:pt x="502920" y="0"/>
                  </a:moveTo>
                  <a:lnTo>
                    <a:pt x="0" y="0"/>
                  </a:lnTo>
                  <a:lnTo>
                    <a:pt x="0" y="210312"/>
                  </a:lnTo>
                  <a:lnTo>
                    <a:pt x="502920" y="210312"/>
                  </a:lnTo>
                  <a:lnTo>
                    <a:pt x="502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6617" y="2907030"/>
              <a:ext cx="502920" cy="210820"/>
            </a:xfrm>
            <a:custGeom>
              <a:avLst/>
              <a:gdLst/>
              <a:ahLst/>
              <a:cxnLst/>
              <a:rect l="l" t="t" r="r" b="b"/>
              <a:pathLst>
                <a:path w="502920" h="210819">
                  <a:moveTo>
                    <a:pt x="0" y="210312"/>
                  </a:moveTo>
                  <a:lnTo>
                    <a:pt x="502920" y="210312"/>
                  </a:lnTo>
                  <a:lnTo>
                    <a:pt x="502920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28079" y="5082666"/>
            <a:ext cx="18122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术后三个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月回访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5203316"/>
            <a:ext cx="23241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5080" indent="-635635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双侧颞下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颌关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节强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直 </a:t>
            </a:r>
            <a:r>
              <a:rPr sz="2000" b="1" spc="15" dirty="0">
                <a:solidFill>
                  <a:srgbClr val="000099"/>
                </a:solidFill>
                <a:latin typeface="黑体"/>
                <a:cs typeface="黑体"/>
              </a:rPr>
              <a:t>无法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开</a:t>
            </a:r>
            <a:r>
              <a:rPr sz="2000" b="1" spc="-5" dirty="0">
                <a:solidFill>
                  <a:srgbClr val="000099"/>
                </a:solidFill>
                <a:latin typeface="黑体"/>
                <a:cs typeface="黑体"/>
              </a:rPr>
              <a:t>口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5978" y="5603544"/>
            <a:ext cx="3302000" cy="873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endParaRPr sz="2800">
              <a:latin typeface="宋体"/>
              <a:cs typeface="宋体"/>
            </a:endParaRPr>
          </a:p>
          <a:p>
            <a:pPr marL="12700">
              <a:lnSpc>
                <a:spcPts val="3340"/>
              </a:lnSpc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5.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9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8+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.3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+3.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4+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.2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8241" y="1124031"/>
            <a:ext cx="8535670" cy="13589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颌面外科重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建假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临床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用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2019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6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月，第四军医大学口腔医院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PEEK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下颌骨假</a:t>
            </a:r>
            <a:endParaRPr sz="2400">
              <a:latin typeface="微软雅黑"/>
              <a:cs typeface="微软雅黑"/>
            </a:endParaRPr>
          </a:p>
          <a:p>
            <a:pPr marL="460375">
              <a:lnSpc>
                <a:spcPct val="100000"/>
              </a:lnSpc>
              <a:spcBef>
                <a:spcPts val="150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体植入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068" y="5625795"/>
            <a:ext cx="14351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solidFill>
                  <a:srgbClr val="000099"/>
                </a:solidFill>
                <a:latin typeface="黑体"/>
                <a:cs typeface="黑体"/>
              </a:rPr>
              <a:t>术后</a:t>
            </a:r>
            <a:r>
              <a:rPr sz="20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5</a:t>
            </a:r>
            <a:r>
              <a:rPr sz="2000" b="1" spc="5" dirty="0">
                <a:solidFill>
                  <a:srgbClr val="000099"/>
                </a:solidFill>
                <a:latin typeface="黑体"/>
                <a:cs typeface="黑体"/>
              </a:rPr>
              <a:t>年复发</a:t>
            </a:r>
            <a:endParaRPr sz="2000">
              <a:latin typeface="黑体"/>
              <a:cs typeface="黑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327" y="2621676"/>
            <a:ext cx="2778085" cy="22002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0423" y="4869178"/>
            <a:ext cx="2849879" cy="182598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3672" y="3364991"/>
            <a:ext cx="1941830" cy="2152015"/>
            <a:chOff x="423672" y="3364991"/>
            <a:chExt cx="1941830" cy="21520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3364991"/>
              <a:ext cx="1941576" cy="21518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6873" y="4126229"/>
              <a:ext cx="909955" cy="111760"/>
            </a:xfrm>
            <a:custGeom>
              <a:avLst/>
              <a:gdLst/>
              <a:ahLst/>
              <a:cxnLst/>
              <a:rect l="l" t="t" r="r" b="b"/>
              <a:pathLst>
                <a:path w="909955" h="111760">
                  <a:moveTo>
                    <a:pt x="891286" y="0"/>
                  </a:moveTo>
                  <a:lnTo>
                    <a:pt x="18541" y="0"/>
                  </a:lnTo>
                  <a:lnTo>
                    <a:pt x="11326" y="1450"/>
                  </a:lnTo>
                  <a:lnTo>
                    <a:pt x="5432" y="5413"/>
                  </a:lnTo>
                  <a:lnTo>
                    <a:pt x="1457" y="11304"/>
                  </a:lnTo>
                  <a:lnTo>
                    <a:pt x="0" y="18542"/>
                  </a:lnTo>
                  <a:lnTo>
                    <a:pt x="0" y="92710"/>
                  </a:lnTo>
                  <a:lnTo>
                    <a:pt x="1457" y="99947"/>
                  </a:lnTo>
                  <a:lnTo>
                    <a:pt x="5432" y="105838"/>
                  </a:lnTo>
                  <a:lnTo>
                    <a:pt x="11326" y="109801"/>
                  </a:lnTo>
                  <a:lnTo>
                    <a:pt x="18541" y="111252"/>
                  </a:lnTo>
                  <a:lnTo>
                    <a:pt x="891286" y="111252"/>
                  </a:lnTo>
                  <a:lnTo>
                    <a:pt x="898523" y="109801"/>
                  </a:lnTo>
                  <a:lnTo>
                    <a:pt x="904414" y="105838"/>
                  </a:lnTo>
                  <a:lnTo>
                    <a:pt x="908377" y="99947"/>
                  </a:lnTo>
                  <a:lnTo>
                    <a:pt x="909827" y="92710"/>
                  </a:lnTo>
                  <a:lnTo>
                    <a:pt x="909827" y="18542"/>
                  </a:lnTo>
                  <a:lnTo>
                    <a:pt x="908377" y="11304"/>
                  </a:lnTo>
                  <a:lnTo>
                    <a:pt x="904414" y="5413"/>
                  </a:lnTo>
                  <a:lnTo>
                    <a:pt x="898523" y="1450"/>
                  </a:lnTo>
                  <a:lnTo>
                    <a:pt x="891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873" y="4126229"/>
              <a:ext cx="909955" cy="111760"/>
            </a:xfrm>
            <a:custGeom>
              <a:avLst/>
              <a:gdLst/>
              <a:ahLst/>
              <a:cxnLst/>
              <a:rect l="l" t="t" r="r" b="b"/>
              <a:pathLst>
                <a:path w="909955" h="111760">
                  <a:moveTo>
                    <a:pt x="0" y="18542"/>
                  </a:moveTo>
                  <a:lnTo>
                    <a:pt x="1457" y="11304"/>
                  </a:lnTo>
                  <a:lnTo>
                    <a:pt x="5432" y="5413"/>
                  </a:lnTo>
                  <a:lnTo>
                    <a:pt x="11326" y="1450"/>
                  </a:lnTo>
                  <a:lnTo>
                    <a:pt x="18541" y="0"/>
                  </a:lnTo>
                  <a:lnTo>
                    <a:pt x="891286" y="0"/>
                  </a:lnTo>
                  <a:lnTo>
                    <a:pt x="898523" y="1450"/>
                  </a:lnTo>
                  <a:lnTo>
                    <a:pt x="904414" y="5413"/>
                  </a:lnTo>
                  <a:lnTo>
                    <a:pt x="908377" y="11304"/>
                  </a:lnTo>
                  <a:lnTo>
                    <a:pt x="909827" y="18542"/>
                  </a:lnTo>
                  <a:lnTo>
                    <a:pt x="909827" y="92710"/>
                  </a:lnTo>
                  <a:lnTo>
                    <a:pt x="908377" y="99947"/>
                  </a:lnTo>
                  <a:lnTo>
                    <a:pt x="904414" y="105838"/>
                  </a:lnTo>
                  <a:lnTo>
                    <a:pt x="898523" y="109801"/>
                  </a:lnTo>
                  <a:lnTo>
                    <a:pt x="891286" y="111252"/>
                  </a:lnTo>
                  <a:lnTo>
                    <a:pt x="18541" y="111252"/>
                  </a:lnTo>
                  <a:lnTo>
                    <a:pt x="11326" y="109801"/>
                  </a:lnTo>
                  <a:lnTo>
                    <a:pt x="5432" y="105838"/>
                  </a:lnTo>
                  <a:lnTo>
                    <a:pt x="1457" y="99947"/>
                  </a:lnTo>
                  <a:lnTo>
                    <a:pt x="0" y="92710"/>
                  </a:lnTo>
                  <a:lnTo>
                    <a:pt x="0" y="1854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80530" y="6362496"/>
            <a:ext cx="178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14.56g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00344" y="2100072"/>
            <a:ext cx="3092450" cy="4274820"/>
            <a:chOff x="5800344" y="2100072"/>
            <a:chExt cx="3092450" cy="42748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0344" y="2100072"/>
              <a:ext cx="3092196" cy="21930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0344" y="4319016"/>
              <a:ext cx="3092196" cy="2055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539" y="1322531"/>
            <a:ext cx="8336915" cy="13589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0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神经外科颅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骨重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建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假体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临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床应用</a:t>
            </a:r>
            <a:endParaRPr sz="2800">
              <a:latin typeface="华文中宋"/>
              <a:cs typeface="华文中宋"/>
            </a:endParaRPr>
          </a:p>
          <a:p>
            <a:pPr marL="462915" lvl="1" indent="-182880">
              <a:lnSpc>
                <a:spcPct val="100000"/>
              </a:lnSpc>
              <a:spcBef>
                <a:spcPts val="21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7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月，第三军医大学新桥医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院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重庆武隆区人民医院，</a:t>
            </a:r>
            <a:endParaRPr sz="2400">
              <a:latin typeface="微软雅黑"/>
              <a:cs typeface="微软雅黑"/>
            </a:endParaRPr>
          </a:p>
          <a:p>
            <a:pPr marL="461009">
              <a:lnSpc>
                <a:spcPct val="100000"/>
              </a:lnSpc>
              <a:spcBef>
                <a:spcPts val="150"/>
              </a:spcBef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PEEK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颅骨假体植入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4570" y="5714491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/>
                <a:cs typeface="宋体"/>
              </a:rPr>
              <a:t>术前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8310" y="5690717"/>
            <a:ext cx="8426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宋体"/>
                <a:cs typeface="宋体"/>
              </a:rPr>
              <a:t>术后一周</a:t>
            </a:r>
            <a:endParaRPr sz="1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8247" y="3212592"/>
            <a:ext cx="1812036" cy="22555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0096" y="3243072"/>
            <a:ext cx="1923288" cy="22722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84605" y="4334636"/>
            <a:ext cx="1852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①</a:t>
            </a:r>
            <a:r>
              <a:rPr sz="1400" spc="-400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模型</a:t>
            </a:r>
            <a:r>
              <a:rPr sz="1400" dirty="0">
                <a:latin typeface="幼圆"/>
                <a:cs typeface="幼圆"/>
              </a:rPr>
              <a:t>重</a:t>
            </a:r>
            <a:r>
              <a:rPr sz="1400" spc="-15" dirty="0">
                <a:latin typeface="幼圆"/>
                <a:cs typeface="幼圆"/>
              </a:rPr>
              <a:t>建</a:t>
            </a:r>
            <a:r>
              <a:rPr sz="1400" dirty="0">
                <a:latin typeface="幼圆"/>
                <a:cs typeface="幼圆"/>
              </a:rPr>
              <a:t>与假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设计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9470" y="4344161"/>
            <a:ext cx="1624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②</a:t>
            </a:r>
            <a:r>
              <a:rPr sz="1400" spc="-400" dirty="0">
                <a:latin typeface="幼圆"/>
                <a:cs typeface="幼圆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3D</a:t>
            </a:r>
            <a:r>
              <a:rPr sz="1400" spc="10" dirty="0">
                <a:latin typeface="幼圆"/>
                <a:cs typeface="幼圆"/>
              </a:rPr>
              <a:t>打印</a:t>
            </a:r>
            <a:r>
              <a:rPr sz="1400" spc="-10" dirty="0">
                <a:latin typeface="Times New Roman"/>
                <a:cs typeface="Times New Roman"/>
              </a:rPr>
              <a:t>PEEK</a:t>
            </a:r>
            <a:r>
              <a:rPr sz="1400" dirty="0">
                <a:latin typeface="幼圆"/>
                <a:cs typeface="幼圆"/>
              </a:rPr>
              <a:t>假体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2427" y="6532270"/>
            <a:ext cx="1319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③</a:t>
            </a:r>
            <a:r>
              <a:rPr sz="1400" spc="-409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整形</a:t>
            </a:r>
            <a:r>
              <a:rPr sz="1400" dirty="0">
                <a:latin typeface="幼圆"/>
                <a:cs typeface="幼圆"/>
              </a:rPr>
              <a:t>方</a:t>
            </a:r>
            <a:r>
              <a:rPr sz="1400" spc="-15" dirty="0">
                <a:latin typeface="幼圆"/>
                <a:cs typeface="幼圆"/>
              </a:rPr>
              <a:t>案</a:t>
            </a:r>
            <a:r>
              <a:rPr sz="1400" dirty="0">
                <a:latin typeface="幼圆"/>
                <a:cs typeface="幼圆"/>
              </a:rPr>
              <a:t>验证</a:t>
            </a:r>
            <a:endParaRPr sz="1400">
              <a:latin typeface="幼圆"/>
              <a:cs typeface="幼圆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9894" y="6535318"/>
            <a:ext cx="1319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幼圆"/>
                <a:cs typeface="幼圆"/>
              </a:rPr>
              <a:t>④</a:t>
            </a:r>
            <a:r>
              <a:rPr sz="1400" spc="-409" dirty="0">
                <a:latin typeface="幼圆"/>
                <a:cs typeface="幼圆"/>
              </a:rPr>
              <a:t> </a:t>
            </a:r>
            <a:r>
              <a:rPr sz="1400" spc="10" dirty="0">
                <a:latin typeface="幼圆"/>
                <a:cs typeface="幼圆"/>
              </a:rPr>
              <a:t>手术</a:t>
            </a:r>
            <a:r>
              <a:rPr sz="1400" dirty="0">
                <a:latin typeface="幼圆"/>
                <a:cs typeface="幼圆"/>
              </a:rPr>
              <a:t>假</a:t>
            </a:r>
            <a:r>
              <a:rPr sz="1400" spc="-15" dirty="0">
                <a:latin typeface="幼圆"/>
                <a:cs typeface="幼圆"/>
              </a:rPr>
              <a:t>体</a:t>
            </a:r>
            <a:r>
              <a:rPr sz="1400" dirty="0">
                <a:latin typeface="幼圆"/>
                <a:cs typeface="幼圆"/>
              </a:rPr>
              <a:t>植入</a:t>
            </a:r>
            <a:endParaRPr sz="1400">
              <a:latin typeface="幼圆"/>
              <a:cs typeface="幼圆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416" y="4710684"/>
            <a:ext cx="1970532" cy="17358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6140" y="2697479"/>
            <a:ext cx="1568196" cy="16687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1203" y="2767445"/>
            <a:ext cx="1535275" cy="153785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80530" y="6362496"/>
            <a:ext cx="1783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宋体"/>
                <a:cs typeface="宋体"/>
              </a:rPr>
              <a:t>重量：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50.24g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48228" y="4710684"/>
            <a:ext cx="1626107" cy="18470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91121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在线复合材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料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印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艺研发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多材料分区打印工艺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4220" y="6276543"/>
            <a:ext cx="554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预先开展采用多打印头进行多材料的分区打印工艺研究</a:t>
            </a:r>
            <a:endParaRPr sz="1800">
              <a:latin typeface="宋体"/>
              <a:cs typeface="宋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15311" y="2695955"/>
            <a:ext cx="4391660" cy="2962910"/>
            <a:chOff x="2115311" y="2695955"/>
            <a:chExt cx="4391660" cy="29629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5579" y="2695955"/>
              <a:ext cx="3328416" cy="29626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15312" y="2940049"/>
              <a:ext cx="4391660" cy="2446655"/>
            </a:xfrm>
            <a:custGeom>
              <a:avLst/>
              <a:gdLst/>
              <a:ahLst/>
              <a:cxnLst/>
              <a:rect l="l" t="t" r="r" b="b"/>
              <a:pathLst>
                <a:path w="4391659" h="2446654">
                  <a:moveTo>
                    <a:pt x="1488313" y="104902"/>
                  </a:moveTo>
                  <a:lnTo>
                    <a:pt x="1484376" y="92710"/>
                  </a:lnTo>
                  <a:lnTo>
                    <a:pt x="174066" y="519747"/>
                  </a:lnTo>
                  <a:lnTo>
                    <a:pt x="217170" y="471424"/>
                  </a:lnTo>
                  <a:lnTo>
                    <a:pt x="219456" y="468757"/>
                  </a:lnTo>
                  <a:lnTo>
                    <a:pt x="219202" y="464820"/>
                  </a:lnTo>
                  <a:lnTo>
                    <a:pt x="213995" y="460121"/>
                  </a:lnTo>
                  <a:lnTo>
                    <a:pt x="209931" y="460375"/>
                  </a:lnTo>
                  <a:lnTo>
                    <a:pt x="207645" y="462915"/>
                  </a:lnTo>
                  <a:lnTo>
                    <a:pt x="141732" y="536956"/>
                  </a:lnTo>
                  <a:lnTo>
                    <a:pt x="241935" y="558673"/>
                  </a:lnTo>
                  <a:lnTo>
                    <a:pt x="245364" y="556514"/>
                  </a:lnTo>
                  <a:lnTo>
                    <a:pt x="246888" y="549656"/>
                  </a:lnTo>
                  <a:lnTo>
                    <a:pt x="244729" y="546227"/>
                  </a:lnTo>
                  <a:lnTo>
                    <a:pt x="211963" y="539115"/>
                  </a:lnTo>
                  <a:lnTo>
                    <a:pt x="178079" y="531787"/>
                  </a:lnTo>
                  <a:lnTo>
                    <a:pt x="1488313" y="104902"/>
                  </a:lnTo>
                  <a:close/>
                </a:path>
                <a:path w="4391659" h="2446654">
                  <a:moveTo>
                    <a:pt x="2160016" y="2055749"/>
                  </a:moveTo>
                  <a:lnTo>
                    <a:pt x="2157984" y="2043303"/>
                  </a:lnTo>
                  <a:lnTo>
                    <a:pt x="34632" y="2397683"/>
                  </a:lnTo>
                  <a:lnTo>
                    <a:pt x="84328" y="2356358"/>
                  </a:lnTo>
                  <a:lnTo>
                    <a:pt x="86995" y="2354072"/>
                  </a:lnTo>
                  <a:lnTo>
                    <a:pt x="87376" y="2350008"/>
                  </a:lnTo>
                  <a:lnTo>
                    <a:pt x="85090" y="2347341"/>
                  </a:lnTo>
                  <a:lnTo>
                    <a:pt x="82931" y="2344674"/>
                  </a:lnTo>
                  <a:lnTo>
                    <a:pt x="78867" y="2344293"/>
                  </a:lnTo>
                  <a:lnTo>
                    <a:pt x="76200" y="2346579"/>
                  </a:lnTo>
                  <a:lnTo>
                    <a:pt x="0" y="2409952"/>
                  </a:lnTo>
                  <a:lnTo>
                    <a:pt x="95885" y="2446274"/>
                  </a:lnTo>
                  <a:lnTo>
                    <a:pt x="99568" y="2444623"/>
                  </a:lnTo>
                  <a:lnTo>
                    <a:pt x="100838" y="2441321"/>
                  </a:lnTo>
                  <a:lnTo>
                    <a:pt x="102108" y="2438146"/>
                  </a:lnTo>
                  <a:lnTo>
                    <a:pt x="100457" y="2434463"/>
                  </a:lnTo>
                  <a:lnTo>
                    <a:pt x="47015" y="2414143"/>
                  </a:lnTo>
                  <a:lnTo>
                    <a:pt x="36728" y="2410244"/>
                  </a:lnTo>
                  <a:lnTo>
                    <a:pt x="13335" y="2414143"/>
                  </a:lnTo>
                  <a:lnTo>
                    <a:pt x="21691" y="2412746"/>
                  </a:lnTo>
                  <a:lnTo>
                    <a:pt x="36728" y="2410244"/>
                  </a:lnTo>
                  <a:lnTo>
                    <a:pt x="2160016" y="2055749"/>
                  </a:lnTo>
                  <a:close/>
                </a:path>
                <a:path w="4391659" h="2446654">
                  <a:moveTo>
                    <a:pt x="4391406" y="33274"/>
                  </a:moveTo>
                  <a:lnTo>
                    <a:pt x="4380293" y="29464"/>
                  </a:lnTo>
                  <a:lnTo>
                    <a:pt x="4294378" y="0"/>
                  </a:lnTo>
                  <a:lnTo>
                    <a:pt x="4290822" y="1778"/>
                  </a:lnTo>
                  <a:lnTo>
                    <a:pt x="4288536" y="8382"/>
                  </a:lnTo>
                  <a:lnTo>
                    <a:pt x="4290314" y="11938"/>
                  </a:lnTo>
                  <a:lnTo>
                    <a:pt x="4354703" y="34099"/>
                  </a:lnTo>
                  <a:lnTo>
                    <a:pt x="3304286" y="244475"/>
                  </a:lnTo>
                  <a:lnTo>
                    <a:pt x="3306826" y="257048"/>
                  </a:lnTo>
                  <a:lnTo>
                    <a:pt x="4357382" y="46520"/>
                  </a:lnTo>
                  <a:lnTo>
                    <a:pt x="4308856" y="89535"/>
                  </a:lnTo>
                  <a:lnTo>
                    <a:pt x="4306189" y="91821"/>
                  </a:lnTo>
                  <a:lnTo>
                    <a:pt x="4306062" y="95885"/>
                  </a:lnTo>
                  <a:lnTo>
                    <a:pt x="4308348" y="98552"/>
                  </a:lnTo>
                  <a:lnTo>
                    <a:pt x="4310634" y="101092"/>
                  </a:lnTo>
                  <a:lnTo>
                    <a:pt x="4314698" y="101346"/>
                  </a:lnTo>
                  <a:lnTo>
                    <a:pt x="4317365" y="99060"/>
                  </a:lnTo>
                  <a:lnTo>
                    <a:pt x="4391406" y="332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7847" y="2793872"/>
            <a:ext cx="2082800" cy="8369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ct val="97800"/>
              </a:lnSpc>
              <a:spcBef>
                <a:spcPts val="145"/>
              </a:spcBef>
            </a:pPr>
            <a:r>
              <a:rPr sz="1800" dirty="0">
                <a:latin typeface="宋体"/>
                <a:cs typeface="宋体"/>
              </a:rPr>
              <a:t>外部为高耐磨、高模 </a:t>
            </a:r>
            <a:r>
              <a:rPr sz="1800" spc="-5" dirty="0">
                <a:latin typeface="宋体"/>
                <a:cs typeface="宋体"/>
              </a:rPr>
              <a:t>量的</a:t>
            </a:r>
            <a:r>
              <a:rPr sz="1800" b="1" dirty="0">
                <a:latin typeface="宋体"/>
                <a:cs typeface="宋体"/>
              </a:rPr>
              <a:t>碳纤维</a:t>
            </a:r>
            <a:r>
              <a:rPr sz="1800" b="1" dirty="0">
                <a:latin typeface="Times New Roman"/>
                <a:cs typeface="Times New Roman"/>
              </a:rPr>
              <a:t>PEEK</a:t>
            </a:r>
            <a:r>
              <a:rPr sz="1800" b="1" spc="-5" dirty="0">
                <a:latin typeface="宋体"/>
                <a:cs typeface="宋体"/>
              </a:rPr>
              <a:t>复 </a:t>
            </a:r>
            <a:r>
              <a:rPr sz="1800" b="1" dirty="0">
                <a:latin typeface="宋体"/>
                <a:cs typeface="宋体"/>
              </a:rPr>
              <a:t>合材料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216" y="3377895"/>
            <a:ext cx="1856739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15"/>
              </a:lnSpc>
              <a:spcBef>
                <a:spcPts val="100"/>
              </a:spcBef>
            </a:pPr>
            <a:r>
              <a:rPr sz="1800" dirty="0">
                <a:latin typeface="宋体"/>
                <a:cs typeface="宋体"/>
              </a:rPr>
              <a:t>内部为低模量、高</a:t>
            </a:r>
            <a:endParaRPr sz="1800">
              <a:latin typeface="宋体"/>
              <a:cs typeface="宋体"/>
            </a:endParaRPr>
          </a:p>
          <a:p>
            <a:pPr marL="43180">
              <a:lnSpc>
                <a:spcPts val="2115"/>
              </a:lnSpc>
            </a:pPr>
            <a:r>
              <a:rPr sz="1800" dirty="0">
                <a:latin typeface="宋体"/>
                <a:cs typeface="宋体"/>
              </a:rPr>
              <a:t>韧性</a:t>
            </a:r>
            <a:r>
              <a:rPr sz="1800" spc="-5" dirty="0">
                <a:latin typeface="宋体"/>
                <a:cs typeface="宋体"/>
              </a:rPr>
              <a:t>的</a:t>
            </a:r>
            <a:r>
              <a:rPr sz="1800" b="1" dirty="0">
                <a:latin typeface="Times New Roman"/>
                <a:cs typeface="Times New Roman"/>
              </a:rPr>
              <a:t>PEE</a:t>
            </a:r>
            <a:r>
              <a:rPr sz="1800" b="1" spc="5" dirty="0">
                <a:latin typeface="Times New Roman"/>
                <a:cs typeface="Times New Roman"/>
              </a:rPr>
              <a:t>K</a:t>
            </a:r>
            <a:r>
              <a:rPr sz="1800" b="1" dirty="0">
                <a:latin typeface="宋体"/>
                <a:cs typeface="宋体"/>
              </a:rPr>
              <a:t>材料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216" y="5031104"/>
            <a:ext cx="1856739" cy="5626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070"/>
              </a:lnSpc>
              <a:spcBef>
                <a:spcPts val="240"/>
              </a:spcBef>
            </a:pPr>
            <a:r>
              <a:rPr sz="1800" dirty="0">
                <a:latin typeface="宋体"/>
                <a:cs typeface="宋体"/>
              </a:rPr>
              <a:t>可设计复杂的多孔 结构，方便骨长入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9479" y="4305172"/>
            <a:ext cx="1849120" cy="360045"/>
          </a:xfrm>
          <a:custGeom>
            <a:avLst/>
            <a:gdLst/>
            <a:ahLst/>
            <a:cxnLst/>
            <a:rect l="l" t="t" r="r" b="b"/>
            <a:pathLst>
              <a:path w="1849120" h="360045">
                <a:moveTo>
                  <a:pt x="1812086" y="323906"/>
                </a:moveTo>
                <a:lnTo>
                  <a:pt x="1751584" y="346582"/>
                </a:lnTo>
                <a:lnTo>
                  <a:pt x="1748282" y="347725"/>
                </a:lnTo>
                <a:lnTo>
                  <a:pt x="1746631" y="351408"/>
                </a:lnTo>
                <a:lnTo>
                  <a:pt x="1749171" y="358013"/>
                </a:lnTo>
                <a:lnTo>
                  <a:pt x="1752727" y="359663"/>
                </a:lnTo>
                <a:lnTo>
                  <a:pt x="1756029" y="358394"/>
                </a:lnTo>
                <a:lnTo>
                  <a:pt x="1837643" y="327913"/>
                </a:lnTo>
                <a:lnTo>
                  <a:pt x="1835403" y="327913"/>
                </a:lnTo>
                <a:lnTo>
                  <a:pt x="1812086" y="323906"/>
                </a:lnTo>
                <a:close/>
              </a:path>
              <a:path w="1849120" h="360045">
                <a:moveTo>
                  <a:pt x="1823954" y="319457"/>
                </a:moveTo>
                <a:lnTo>
                  <a:pt x="1812086" y="323906"/>
                </a:lnTo>
                <a:lnTo>
                  <a:pt x="1835403" y="327913"/>
                </a:lnTo>
                <a:lnTo>
                  <a:pt x="1835643" y="326516"/>
                </a:lnTo>
                <a:lnTo>
                  <a:pt x="1832355" y="326516"/>
                </a:lnTo>
                <a:lnTo>
                  <a:pt x="1823954" y="319457"/>
                </a:lnTo>
                <a:close/>
              </a:path>
              <a:path w="1849120" h="360045">
                <a:moveTo>
                  <a:pt x="1770253" y="257809"/>
                </a:moveTo>
                <a:lnTo>
                  <a:pt x="1766316" y="258063"/>
                </a:lnTo>
                <a:lnTo>
                  <a:pt x="1764030" y="260857"/>
                </a:lnTo>
                <a:lnTo>
                  <a:pt x="1761744" y="263525"/>
                </a:lnTo>
                <a:lnTo>
                  <a:pt x="1762125" y="267462"/>
                </a:lnTo>
                <a:lnTo>
                  <a:pt x="1764792" y="269747"/>
                </a:lnTo>
                <a:lnTo>
                  <a:pt x="1814297" y="311344"/>
                </a:lnTo>
                <a:lnTo>
                  <a:pt x="1837563" y="315340"/>
                </a:lnTo>
                <a:lnTo>
                  <a:pt x="1835403" y="327913"/>
                </a:lnTo>
                <a:lnTo>
                  <a:pt x="1837643" y="327913"/>
                </a:lnTo>
                <a:lnTo>
                  <a:pt x="1848866" y="323722"/>
                </a:lnTo>
                <a:lnTo>
                  <a:pt x="1772920" y="259969"/>
                </a:lnTo>
                <a:lnTo>
                  <a:pt x="1770253" y="257809"/>
                </a:lnTo>
                <a:close/>
              </a:path>
              <a:path w="1849120" h="360045">
                <a:moveTo>
                  <a:pt x="1834261" y="315594"/>
                </a:moveTo>
                <a:lnTo>
                  <a:pt x="1823954" y="319457"/>
                </a:lnTo>
                <a:lnTo>
                  <a:pt x="1832355" y="326516"/>
                </a:lnTo>
                <a:lnTo>
                  <a:pt x="1834261" y="315594"/>
                </a:lnTo>
                <a:close/>
              </a:path>
              <a:path w="1849120" h="360045">
                <a:moveTo>
                  <a:pt x="1837519" y="315594"/>
                </a:moveTo>
                <a:lnTo>
                  <a:pt x="1834261" y="315594"/>
                </a:lnTo>
                <a:lnTo>
                  <a:pt x="1832355" y="326516"/>
                </a:lnTo>
                <a:lnTo>
                  <a:pt x="1835643" y="326516"/>
                </a:lnTo>
                <a:lnTo>
                  <a:pt x="1837519" y="315594"/>
                </a:lnTo>
                <a:close/>
              </a:path>
              <a:path w="1849120" h="360045">
                <a:moveTo>
                  <a:pt x="2032" y="0"/>
                </a:moveTo>
                <a:lnTo>
                  <a:pt x="0" y="12445"/>
                </a:lnTo>
                <a:lnTo>
                  <a:pt x="1812086" y="323906"/>
                </a:lnTo>
                <a:lnTo>
                  <a:pt x="1823954" y="319457"/>
                </a:lnTo>
                <a:lnTo>
                  <a:pt x="1814297" y="311344"/>
                </a:lnTo>
                <a:lnTo>
                  <a:pt x="2032" y="0"/>
                </a:lnTo>
                <a:close/>
              </a:path>
              <a:path w="1849120" h="360045">
                <a:moveTo>
                  <a:pt x="1814297" y="311344"/>
                </a:moveTo>
                <a:lnTo>
                  <a:pt x="1823954" y="319457"/>
                </a:lnTo>
                <a:lnTo>
                  <a:pt x="1834261" y="315594"/>
                </a:lnTo>
                <a:lnTo>
                  <a:pt x="1837519" y="315594"/>
                </a:lnTo>
                <a:lnTo>
                  <a:pt x="1837563" y="315340"/>
                </a:lnTo>
                <a:lnTo>
                  <a:pt x="1814297" y="3113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99935" y="4515104"/>
            <a:ext cx="2314575" cy="83693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1270" algn="just">
              <a:lnSpc>
                <a:spcPct val="97800"/>
              </a:lnSpc>
              <a:spcBef>
                <a:spcPts val="145"/>
              </a:spcBef>
            </a:pPr>
            <a:r>
              <a:rPr sz="1800" dirty="0">
                <a:latin typeface="宋体"/>
                <a:cs typeface="宋体"/>
              </a:rPr>
              <a:t>与骨接触表面可设计为 </a:t>
            </a:r>
            <a:r>
              <a:rPr sz="1800" b="1" dirty="0">
                <a:latin typeface="宋体"/>
                <a:cs typeface="宋体"/>
              </a:rPr>
              <a:t>羟基磷灰石</a:t>
            </a:r>
            <a:r>
              <a:rPr sz="1800" b="1" dirty="0">
                <a:latin typeface="Times New Roman"/>
                <a:cs typeface="Times New Roman"/>
              </a:rPr>
              <a:t>PEEK</a:t>
            </a:r>
            <a:r>
              <a:rPr sz="1800" b="1" dirty="0">
                <a:latin typeface="宋体"/>
                <a:cs typeface="宋体"/>
              </a:rPr>
              <a:t>复合 材料</a:t>
            </a:r>
            <a:r>
              <a:rPr sz="1800" dirty="0">
                <a:latin typeface="宋体"/>
                <a:cs typeface="宋体"/>
              </a:rPr>
              <a:t>，增加骨结合强度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173595" cy="19265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多孔支架对软组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织诱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导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功能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研究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华文中宋"/>
                <a:cs typeface="华文中宋"/>
              </a:rPr>
              <a:t>植入动</a:t>
            </a:r>
            <a:r>
              <a:rPr sz="2400" b="1" spc="-5" dirty="0">
                <a:solidFill>
                  <a:srgbClr val="3333CC"/>
                </a:solidFill>
                <a:latin typeface="华文中宋"/>
                <a:cs typeface="华文中宋"/>
              </a:rPr>
              <a:t>物实</a:t>
            </a:r>
            <a:r>
              <a:rPr sz="2400" b="1" dirty="0">
                <a:solidFill>
                  <a:srgbClr val="3333CC"/>
                </a:solidFill>
                <a:latin typeface="华文中宋"/>
                <a:cs typeface="华文中宋"/>
              </a:rPr>
              <a:t>验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spc="-5" dirty="0">
                <a:solidFill>
                  <a:srgbClr val="3333CC"/>
                </a:solidFill>
                <a:latin typeface="华文中宋"/>
                <a:cs typeface="华文中宋"/>
              </a:rPr>
              <a:t>兔</a:t>
            </a:r>
            <a:endParaRPr sz="2400">
              <a:latin typeface="华文中宋"/>
              <a:cs typeface="华文中宋"/>
            </a:endParaRPr>
          </a:p>
          <a:p>
            <a:pPr marL="460375" indent="-180340">
              <a:lnSpc>
                <a:spcPct val="100000"/>
              </a:lnSpc>
              <a:spcBef>
                <a:spcPts val="20"/>
              </a:spcBef>
              <a:buSzPct val="129166"/>
              <a:buFont typeface="Arial"/>
              <a:buChar char="•"/>
              <a:tabLst>
                <a:tab pos="461009" algn="l"/>
              </a:tabLst>
            </a:pPr>
            <a:r>
              <a:rPr sz="2400" b="1" dirty="0">
                <a:latin typeface="楷体"/>
                <a:cs typeface="楷体"/>
              </a:rPr>
              <a:t>材料：纯</a:t>
            </a:r>
            <a:r>
              <a:rPr sz="2400" b="1" spc="-5" dirty="0">
                <a:latin typeface="Times New Roman"/>
                <a:cs typeface="Times New Roman"/>
              </a:rPr>
              <a:t>PEEK</a:t>
            </a:r>
            <a:r>
              <a:rPr sz="2400" b="1" dirty="0">
                <a:latin typeface="楷体"/>
                <a:cs typeface="楷体"/>
              </a:rPr>
              <a:t>、</a:t>
            </a:r>
            <a:r>
              <a:rPr sz="2400" b="1" spc="-5" dirty="0">
                <a:latin typeface="Times New Roman"/>
                <a:cs typeface="Times New Roman"/>
              </a:rPr>
              <a:t>9.6%HA/PEEK</a:t>
            </a:r>
            <a:r>
              <a:rPr sz="2400" b="1" dirty="0">
                <a:latin typeface="楷体"/>
                <a:cs typeface="楷体"/>
              </a:rPr>
              <a:t>、</a:t>
            </a:r>
            <a:r>
              <a:rPr sz="2400" b="1" spc="-5" dirty="0">
                <a:latin typeface="Times New Roman"/>
                <a:cs typeface="Times New Roman"/>
              </a:rPr>
              <a:t>22%HA/PEEK</a:t>
            </a:r>
            <a:endParaRPr sz="2400">
              <a:latin typeface="Times New Roman"/>
              <a:cs typeface="Times New Roman"/>
            </a:endParaRPr>
          </a:p>
          <a:p>
            <a:pPr marL="460375" indent="-180340">
              <a:lnSpc>
                <a:spcPct val="100000"/>
              </a:lnSpc>
              <a:spcBef>
                <a:spcPts val="25"/>
              </a:spcBef>
              <a:buSzPct val="129166"/>
              <a:buFont typeface="Arial"/>
              <a:buChar char="•"/>
              <a:tabLst>
                <a:tab pos="461009" algn="l"/>
              </a:tabLst>
            </a:pPr>
            <a:r>
              <a:rPr sz="2400" b="1" dirty="0">
                <a:latin typeface="楷体"/>
                <a:cs typeface="楷体"/>
              </a:rPr>
              <a:t>支架孔径：</a:t>
            </a:r>
            <a:r>
              <a:rPr sz="2400" b="1" dirty="0">
                <a:latin typeface="Times New Roman"/>
                <a:cs typeface="Times New Roman"/>
              </a:rPr>
              <a:t>0.8mm</a:t>
            </a:r>
            <a:r>
              <a:rPr sz="2400" b="1" dirty="0">
                <a:latin typeface="楷体"/>
                <a:cs typeface="楷体"/>
              </a:rPr>
              <a:t>、</a:t>
            </a:r>
            <a:r>
              <a:rPr sz="2400" b="1" dirty="0">
                <a:latin typeface="Times New Roman"/>
                <a:cs typeface="Times New Roman"/>
              </a:rPr>
              <a:t>1.6mm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081" y="2752344"/>
            <a:ext cx="8740140" cy="3469004"/>
            <a:chOff x="163081" y="2752344"/>
            <a:chExt cx="8740140" cy="34690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81" y="3263851"/>
              <a:ext cx="5497054" cy="29574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0136" y="2752344"/>
              <a:ext cx="1583436" cy="14142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8623" y="2752344"/>
              <a:ext cx="1624583" cy="14142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0136" y="4847844"/>
              <a:ext cx="1578864" cy="1298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8623" y="4847844"/>
              <a:ext cx="1624583" cy="129844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2574" y="6360667"/>
            <a:ext cx="163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撕扯力测试装置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5807" y="6338417"/>
            <a:ext cx="163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撕扯力测试结果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6821" y="4229861"/>
            <a:ext cx="29508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宋体"/>
                <a:cs typeface="宋体"/>
              </a:rPr>
              <a:t>纯</a:t>
            </a:r>
            <a:r>
              <a:rPr sz="1800" b="1" dirty="0">
                <a:latin typeface="Times New Roman"/>
                <a:cs typeface="Times New Roman"/>
              </a:rPr>
              <a:t>PEEK</a:t>
            </a:r>
            <a:r>
              <a:rPr sz="1800" b="1" dirty="0">
                <a:latin typeface="宋体"/>
                <a:cs typeface="宋体"/>
              </a:rPr>
              <a:t>材料多孔支架软组织</a:t>
            </a:r>
            <a:endParaRPr sz="180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</a:pPr>
            <a:r>
              <a:rPr sz="1800" b="1" dirty="0">
                <a:latin typeface="宋体"/>
                <a:cs typeface="宋体"/>
              </a:rPr>
              <a:t>长入情况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08345" y="6195771"/>
            <a:ext cx="2945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8525" marR="5080" indent="-88582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22</a:t>
            </a:r>
            <a:r>
              <a:rPr sz="1800" b="1" spc="-15" dirty="0">
                <a:latin typeface="Times New Roman"/>
                <a:cs typeface="Times New Roman"/>
              </a:rPr>
              <a:t>%</a:t>
            </a:r>
            <a:r>
              <a:rPr sz="1800" b="1" dirty="0">
                <a:latin typeface="Times New Roman"/>
                <a:cs typeface="Times New Roman"/>
              </a:rPr>
              <a:t>PEE</a:t>
            </a:r>
            <a:r>
              <a:rPr sz="1800" b="1" spc="10" dirty="0">
                <a:latin typeface="Times New Roman"/>
                <a:cs typeface="Times New Roman"/>
              </a:rPr>
              <a:t>K</a:t>
            </a:r>
            <a:r>
              <a:rPr sz="1800" b="1" dirty="0">
                <a:latin typeface="宋体"/>
                <a:cs typeface="宋体"/>
              </a:rPr>
              <a:t>材料多孔支架软组 织长入情况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19001" y="2580657"/>
            <a:ext cx="4102100" cy="3216275"/>
            <a:chOff x="4719001" y="2580657"/>
            <a:chExt cx="4102100" cy="3216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9001" y="2580657"/>
              <a:ext cx="4102093" cy="32159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7411" y="3406140"/>
              <a:ext cx="1271016" cy="140665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641" y="1204461"/>
            <a:ext cx="76123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陶瓷复合</a:t>
            </a:r>
            <a:r>
              <a:rPr sz="28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PEEK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多孔支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架对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骨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组织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诱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导功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能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研究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华文中宋"/>
                <a:cs typeface="华文中宋"/>
              </a:rPr>
              <a:t>植入动</a:t>
            </a:r>
            <a:r>
              <a:rPr sz="2400" b="1" spc="-5" dirty="0">
                <a:solidFill>
                  <a:srgbClr val="3333CC"/>
                </a:solidFill>
                <a:latin typeface="华文中宋"/>
                <a:cs typeface="华文中宋"/>
              </a:rPr>
              <a:t>物实</a:t>
            </a:r>
            <a:r>
              <a:rPr sz="2400" b="1" dirty="0">
                <a:solidFill>
                  <a:srgbClr val="3333CC"/>
                </a:solidFill>
                <a:latin typeface="华文中宋"/>
                <a:cs typeface="华文中宋"/>
              </a:rPr>
              <a:t>验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spc="-5" dirty="0">
                <a:solidFill>
                  <a:srgbClr val="3333CC"/>
                </a:solidFill>
                <a:latin typeface="华文中宋"/>
                <a:cs typeface="华文中宋"/>
              </a:rPr>
              <a:t>兔</a:t>
            </a:r>
            <a:endParaRPr sz="2400">
              <a:latin typeface="华文中宋"/>
              <a:cs typeface="华文中宋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5260" y="2662427"/>
            <a:ext cx="2467610" cy="2551430"/>
            <a:chOff x="175260" y="2662427"/>
            <a:chExt cx="2467610" cy="25514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60" y="2662427"/>
              <a:ext cx="2467356" cy="25511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6146" y="2757677"/>
              <a:ext cx="2030095" cy="2369820"/>
            </a:xfrm>
            <a:custGeom>
              <a:avLst/>
              <a:gdLst/>
              <a:ahLst/>
              <a:cxnLst/>
              <a:rect l="l" t="t" r="r" b="b"/>
              <a:pathLst>
                <a:path w="2030095" h="2369820">
                  <a:moveTo>
                    <a:pt x="0" y="1184910"/>
                  </a:moveTo>
                  <a:lnTo>
                    <a:pt x="937" y="1133509"/>
                  </a:lnTo>
                  <a:lnTo>
                    <a:pt x="3725" y="1082668"/>
                  </a:lnTo>
                  <a:lnTo>
                    <a:pt x="8325" y="1032430"/>
                  </a:lnTo>
                  <a:lnTo>
                    <a:pt x="14699" y="982842"/>
                  </a:lnTo>
                  <a:lnTo>
                    <a:pt x="22808" y="933946"/>
                  </a:lnTo>
                  <a:lnTo>
                    <a:pt x="32616" y="885787"/>
                  </a:lnTo>
                  <a:lnTo>
                    <a:pt x="44083" y="838410"/>
                  </a:lnTo>
                  <a:lnTo>
                    <a:pt x="57171" y="791859"/>
                  </a:lnTo>
                  <a:lnTo>
                    <a:pt x="71843" y="746179"/>
                  </a:lnTo>
                  <a:lnTo>
                    <a:pt x="88061" y="701414"/>
                  </a:lnTo>
                  <a:lnTo>
                    <a:pt x="105786" y="657608"/>
                  </a:lnTo>
                  <a:lnTo>
                    <a:pt x="124980" y="614807"/>
                  </a:lnTo>
                  <a:lnTo>
                    <a:pt x="145605" y="573054"/>
                  </a:lnTo>
                  <a:lnTo>
                    <a:pt x="167624" y="532394"/>
                  </a:lnTo>
                  <a:lnTo>
                    <a:pt x="190997" y="492871"/>
                  </a:lnTo>
                  <a:lnTo>
                    <a:pt x="215688" y="454530"/>
                  </a:lnTo>
                  <a:lnTo>
                    <a:pt x="241657" y="417416"/>
                  </a:lnTo>
                  <a:lnTo>
                    <a:pt x="268867" y="381572"/>
                  </a:lnTo>
                  <a:lnTo>
                    <a:pt x="297280" y="347043"/>
                  </a:lnTo>
                  <a:lnTo>
                    <a:pt x="326857" y="313874"/>
                  </a:lnTo>
                  <a:lnTo>
                    <a:pt x="357561" y="282109"/>
                  </a:lnTo>
                  <a:lnTo>
                    <a:pt x="389353" y="251792"/>
                  </a:lnTo>
                  <a:lnTo>
                    <a:pt x="422196" y="222969"/>
                  </a:lnTo>
                  <a:lnTo>
                    <a:pt x="456051" y="195682"/>
                  </a:lnTo>
                  <a:lnTo>
                    <a:pt x="490880" y="169978"/>
                  </a:lnTo>
                  <a:lnTo>
                    <a:pt x="526645" y="145900"/>
                  </a:lnTo>
                  <a:lnTo>
                    <a:pt x="563308" y="123493"/>
                  </a:lnTo>
                  <a:lnTo>
                    <a:pt x="600832" y="102801"/>
                  </a:lnTo>
                  <a:lnTo>
                    <a:pt x="639177" y="83869"/>
                  </a:lnTo>
                  <a:lnTo>
                    <a:pt x="678306" y="66741"/>
                  </a:lnTo>
                  <a:lnTo>
                    <a:pt x="718180" y="51461"/>
                  </a:lnTo>
                  <a:lnTo>
                    <a:pt x="758762" y="38075"/>
                  </a:lnTo>
                  <a:lnTo>
                    <a:pt x="800014" y="26626"/>
                  </a:lnTo>
                  <a:lnTo>
                    <a:pt x="841898" y="17159"/>
                  </a:lnTo>
                  <a:lnTo>
                    <a:pt x="884374" y="9718"/>
                  </a:lnTo>
                  <a:lnTo>
                    <a:pt x="927406" y="4349"/>
                  </a:lnTo>
                  <a:lnTo>
                    <a:pt x="970955" y="1094"/>
                  </a:lnTo>
                  <a:lnTo>
                    <a:pt x="1014984" y="0"/>
                  </a:lnTo>
                  <a:lnTo>
                    <a:pt x="1059013" y="1094"/>
                  </a:lnTo>
                  <a:lnTo>
                    <a:pt x="1102563" y="4349"/>
                  </a:lnTo>
                  <a:lnTo>
                    <a:pt x="1145595" y="9718"/>
                  </a:lnTo>
                  <a:lnTo>
                    <a:pt x="1188073" y="17159"/>
                  </a:lnTo>
                  <a:lnTo>
                    <a:pt x="1229957" y="26626"/>
                  </a:lnTo>
                  <a:lnTo>
                    <a:pt x="1271209" y="38075"/>
                  </a:lnTo>
                  <a:lnTo>
                    <a:pt x="1311791" y="51461"/>
                  </a:lnTo>
                  <a:lnTo>
                    <a:pt x="1351666" y="66741"/>
                  </a:lnTo>
                  <a:lnTo>
                    <a:pt x="1390796" y="83869"/>
                  </a:lnTo>
                  <a:lnTo>
                    <a:pt x="1429141" y="102801"/>
                  </a:lnTo>
                  <a:lnTo>
                    <a:pt x="1466664" y="123493"/>
                  </a:lnTo>
                  <a:lnTo>
                    <a:pt x="1503328" y="145900"/>
                  </a:lnTo>
                  <a:lnTo>
                    <a:pt x="1539093" y="169978"/>
                  </a:lnTo>
                  <a:lnTo>
                    <a:pt x="1573922" y="195682"/>
                  </a:lnTo>
                  <a:lnTo>
                    <a:pt x="1607777" y="222969"/>
                  </a:lnTo>
                  <a:lnTo>
                    <a:pt x="1640619" y="251792"/>
                  </a:lnTo>
                  <a:lnTo>
                    <a:pt x="1672412" y="282109"/>
                  </a:lnTo>
                  <a:lnTo>
                    <a:pt x="1703115" y="313874"/>
                  </a:lnTo>
                  <a:lnTo>
                    <a:pt x="1732692" y="347043"/>
                  </a:lnTo>
                  <a:lnTo>
                    <a:pt x="1761105" y="381572"/>
                  </a:lnTo>
                  <a:lnTo>
                    <a:pt x="1788314" y="417416"/>
                  </a:lnTo>
                  <a:lnTo>
                    <a:pt x="1814283" y="454530"/>
                  </a:lnTo>
                  <a:lnTo>
                    <a:pt x="1838973" y="492871"/>
                  </a:lnTo>
                  <a:lnTo>
                    <a:pt x="1862347" y="532394"/>
                  </a:lnTo>
                  <a:lnTo>
                    <a:pt x="1884365" y="573054"/>
                  </a:lnTo>
                  <a:lnTo>
                    <a:pt x="1904990" y="614807"/>
                  </a:lnTo>
                  <a:lnTo>
                    <a:pt x="1924184" y="657608"/>
                  </a:lnTo>
                  <a:lnTo>
                    <a:pt x="1941908" y="701414"/>
                  </a:lnTo>
                  <a:lnTo>
                    <a:pt x="1958125" y="746179"/>
                  </a:lnTo>
                  <a:lnTo>
                    <a:pt x="1972797" y="791859"/>
                  </a:lnTo>
                  <a:lnTo>
                    <a:pt x="1985885" y="838410"/>
                  </a:lnTo>
                  <a:lnTo>
                    <a:pt x="1997352" y="885787"/>
                  </a:lnTo>
                  <a:lnTo>
                    <a:pt x="2007159" y="933946"/>
                  </a:lnTo>
                  <a:lnTo>
                    <a:pt x="2015269" y="982842"/>
                  </a:lnTo>
                  <a:lnTo>
                    <a:pt x="2021642" y="1032430"/>
                  </a:lnTo>
                  <a:lnTo>
                    <a:pt x="2026242" y="1082668"/>
                  </a:lnTo>
                  <a:lnTo>
                    <a:pt x="2029030" y="1133509"/>
                  </a:lnTo>
                  <a:lnTo>
                    <a:pt x="2029968" y="1184910"/>
                  </a:lnTo>
                  <a:lnTo>
                    <a:pt x="2029030" y="1236310"/>
                  </a:lnTo>
                  <a:lnTo>
                    <a:pt x="2026242" y="1287151"/>
                  </a:lnTo>
                  <a:lnTo>
                    <a:pt x="2021642" y="1337389"/>
                  </a:lnTo>
                  <a:lnTo>
                    <a:pt x="2015269" y="1386977"/>
                  </a:lnTo>
                  <a:lnTo>
                    <a:pt x="2007159" y="1435873"/>
                  </a:lnTo>
                  <a:lnTo>
                    <a:pt x="1997352" y="1484032"/>
                  </a:lnTo>
                  <a:lnTo>
                    <a:pt x="1985885" y="1531409"/>
                  </a:lnTo>
                  <a:lnTo>
                    <a:pt x="1972797" y="1577960"/>
                  </a:lnTo>
                  <a:lnTo>
                    <a:pt x="1958125" y="1623640"/>
                  </a:lnTo>
                  <a:lnTo>
                    <a:pt x="1941908" y="1668405"/>
                  </a:lnTo>
                  <a:lnTo>
                    <a:pt x="1924184" y="1712211"/>
                  </a:lnTo>
                  <a:lnTo>
                    <a:pt x="1904990" y="1755012"/>
                  </a:lnTo>
                  <a:lnTo>
                    <a:pt x="1884365" y="1796765"/>
                  </a:lnTo>
                  <a:lnTo>
                    <a:pt x="1862347" y="1837425"/>
                  </a:lnTo>
                  <a:lnTo>
                    <a:pt x="1838973" y="1876948"/>
                  </a:lnTo>
                  <a:lnTo>
                    <a:pt x="1814283" y="1915289"/>
                  </a:lnTo>
                  <a:lnTo>
                    <a:pt x="1788314" y="1952403"/>
                  </a:lnTo>
                  <a:lnTo>
                    <a:pt x="1761105" y="1988247"/>
                  </a:lnTo>
                  <a:lnTo>
                    <a:pt x="1732692" y="2022776"/>
                  </a:lnTo>
                  <a:lnTo>
                    <a:pt x="1703115" y="2055945"/>
                  </a:lnTo>
                  <a:lnTo>
                    <a:pt x="1672412" y="2087710"/>
                  </a:lnTo>
                  <a:lnTo>
                    <a:pt x="1640619" y="2118027"/>
                  </a:lnTo>
                  <a:lnTo>
                    <a:pt x="1607777" y="2146850"/>
                  </a:lnTo>
                  <a:lnTo>
                    <a:pt x="1573922" y="2174137"/>
                  </a:lnTo>
                  <a:lnTo>
                    <a:pt x="1539093" y="2199841"/>
                  </a:lnTo>
                  <a:lnTo>
                    <a:pt x="1503328" y="2223919"/>
                  </a:lnTo>
                  <a:lnTo>
                    <a:pt x="1466664" y="2246326"/>
                  </a:lnTo>
                  <a:lnTo>
                    <a:pt x="1429141" y="2267018"/>
                  </a:lnTo>
                  <a:lnTo>
                    <a:pt x="1390796" y="2285950"/>
                  </a:lnTo>
                  <a:lnTo>
                    <a:pt x="1351666" y="2303078"/>
                  </a:lnTo>
                  <a:lnTo>
                    <a:pt x="1311791" y="2318358"/>
                  </a:lnTo>
                  <a:lnTo>
                    <a:pt x="1271209" y="2331744"/>
                  </a:lnTo>
                  <a:lnTo>
                    <a:pt x="1229957" y="2343193"/>
                  </a:lnTo>
                  <a:lnTo>
                    <a:pt x="1188073" y="2352660"/>
                  </a:lnTo>
                  <a:lnTo>
                    <a:pt x="1145595" y="2360101"/>
                  </a:lnTo>
                  <a:lnTo>
                    <a:pt x="1102563" y="2365470"/>
                  </a:lnTo>
                  <a:lnTo>
                    <a:pt x="1059013" y="2368725"/>
                  </a:lnTo>
                  <a:lnTo>
                    <a:pt x="1014984" y="2369820"/>
                  </a:lnTo>
                  <a:lnTo>
                    <a:pt x="970955" y="2368725"/>
                  </a:lnTo>
                  <a:lnTo>
                    <a:pt x="927406" y="2365470"/>
                  </a:lnTo>
                  <a:lnTo>
                    <a:pt x="884374" y="2360101"/>
                  </a:lnTo>
                  <a:lnTo>
                    <a:pt x="841898" y="2352660"/>
                  </a:lnTo>
                  <a:lnTo>
                    <a:pt x="800014" y="2343193"/>
                  </a:lnTo>
                  <a:lnTo>
                    <a:pt x="758762" y="2331744"/>
                  </a:lnTo>
                  <a:lnTo>
                    <a:pt x="718180" y="2318358"/>
                  </a:lnTo>
                  <a:lnTo>
                    <a:pt x="678306" y="2303078"/>
                  </a:lnTo>
                  <a:lnTo>
                    <a:pt x="639177" y="2285950"/>
                  </a:lnTo>
                  <a:lnTo>
                    <a:pt x="600832" y="2267018"/>
                  </a:lnTo>
                  <a:lnTo>
                    <a:pt x="563308" y="2246326"/>
                  </a:lnTo>
                  <a:lnTo>
                    <a:pt x="526645" y="2223919"/>
                  </a:lnTo>
                  <a:lnTo>
                    <a:pt x="490880" y="2199841"/>
                  </a:lnTo>
                  <a:lnTo>
                    <a:pt x="456051" y="2174137"/>
                  </a:lnTo>
                  <a:lnTo>
                    <a:pt x="422196" y="2146850"/>
                  </a:lnTo>
                  <a:lnTo>
                    <a:pt x="389353" y="2118027"/>
                  </a:lnTo>
                  <a:lnTo>
                    <a:pt x="357561" y="2087710"/>
                  </a:lnTo>
                  <a:lnTo>
                    <a:pt x="326857" y="2055945"/>
                  </a:lnTo>
                  <a:lnTo>
                    <a:pt x="297280" y="2022776"/>
                  </a:lnTo>
                  <a:lnTo>
                    <a:pt x="268867" y="1988247"/>
                  </a:lnTo>
                  <a:lnTo>
                    <a:pt x="241657" y="1952403"/>
                  </a:lnTo>
                  <a:lnTo>
                    <a:pt x="215688" y="1915289"/>
                  </a:lnTo>
                  <a:lnTo>
                    <a:pt x="190997" y="1876948"/>
                  </a:lnTo>
                  <a:lnTo>
                    <a:pt x="167624" y="1837425"/>
                  </a:lnTo>
                  <a:lnTo>
                    <a:pt x="145605" y="1796765"/>
                  </a:lnTo>
                  <a:lnTo>
                    <a:pt x="124980" y="1755012"/>
                  </a:lnTo>
                  <a:lnTo>
                    <a:pt x="105786" y="1712211"/>
                  </a:lnTo>
                  <a:lnTo>
                    <a:pt x="88061" y="1668405"/>
                  </a:lnTo>
                  <a:lnTo>
                    <a:pt x="71843" y="1623640"/>
                  </a:lnTo>
                  <a:lnTo>
                    <a:pt x="57171" y="1577960"/>
                  </a:lnTo>
                  <a:lnTo>
                    <a:pt x="44083" y="1531409"/>
                  </a:lnTo>
                  <a:lnTo>
                    <a:pt x="32616" y="1484032"/>
                  </a:lnTo>
                  <a:lnTo>
                    <a:pt x="22808" y="1435873"/>
                  </a:lnTo>
                  <a:lnTo>
                    <a:pt x="14699" y="1386977"/>
                  </a:lnTo>
                  <a:lnTo>
                    <a:pt x="8325" y="1337389"/>
                  </a:lnTo>
                  <a:lnTo>
                    <a:pt x="3725" y="1287151"/>
                  </a:lnTo>
                  <a:lnTo>
                    <a:pt x="937" y="1236310"/>
                  </a:lnTo>
                  <a:lnTo>
                    <a:pt x="0" y="118491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726435" y="2662427"/>
            <a:ext cx="1856739" cy="2551430"/>
            <a:chOff x="2726435" y="2662427"/>
            <a:chExt cx="1856739" cy="25514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6435" y="2662427"/>
              <a:ext cx="1856232" cy="25511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36925" y="2757677"/>
              <a:ext cx="1635760" cy="2369820"/>
            </a:xfrm>
            <a:custGeom>
              <a:avLst/>
              <a:gdLst/>
              <a:ahLst/>
              <a:cxnLst/>
              <a:rect l="l" t="t" r="r" b="b"/>
              <a:pathLst>
                <a:path w="1635760" h="2369820">
                  <a:moveTo>
                    <a:pt x="0" y="2369820"/>
                  </a:moveTo>
                  <a:lnTo>
                    <a:pt x="1635252" y="2369820"/>
                  </a:lnTo>
                  <a:lnTo>
                    <a:pt x="1635252" y="0"/>
                  </a:lnTo>
                  <a:lnTo>
                    <a:pt x="0" y="0"/>
                  </a:lnTo>
                  <a:lnTo>
                    <a:pt x="0" y="2369820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01318" y="5570321"/>
            <a:ext cx="25787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20%HA</a:t>
            </a:r>
            <a:r>
              <a:rPr sz="2000" b="1" spc="5" dirty="0">
                <a:latin typeface="宋体"/>
                <a:cs typeface="宋体"/>
              </a:rPr>
              <a:t>支架骨长入结果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74384" y="5969000"/>
            <a:ext cx="1305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宋体"/>
                <a:cs typeface="宋体"/>
              </a:rPr>
              <a:t>推出力曲线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44333" y="1362082"/>
            <a:ext cx="1901825" cy="432054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839"/>
              </a:spcBef>
              <a:buFont typeface="Wingdings"/>
              <a:buChar char=""/>
              <a:tabLst>
                <a:tab pos="299720" algn="l"/>
              </a:tabLst>
            </a:pPr>
            <a:r>
              <a:rPr sz="2800" b="1" dirty="0">
                <a:solidFill>
                  <a:srgbClr val="000099"/>
                </a:solidFill>
                <a:latin typeface="黑体"/>
                <a:cs typeface="黑体"/>
              </a:rPr>
              <a:t>应</a:t>
            </a:r>
            <a:r>
              <a:rPr sz="2800" b="1" spc="-10" dirty="0">
                <a:solidFill>
                  <a:srgbClr val="000099"/>
                </a:solidFill>
                <a:latin typeface="黑体"/>
                <a:cs typeface="黑体"/>
              </a:rPr>
              <a:t>用领</a:t>
            </a:r>
            <a:r>
              <a:rPr sz="2800" b="1" spc="-15" dirty="0">
                <a:solidFill>
                  <a:srgbClr val="000099"/>
                </a:solidFill>
                <a:latin typeface="黑体"/>
                <a:cs typeface="黑体"/>
              </a:rPr>
              <a:t>域</a:t>
            </a:r>
            <a:endParaRPr sz="28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49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神经外科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黑体"/>
                <a:cs typeface="黑体"/>
              </a:rPr>
              <a:t>颅颌面外科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整形外科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口腔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黑体"/>
                <a:cs typeface="黑体"/>
              </a:rPr>
              <a:t>胸外科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黑体"/>
                <a:cs typeface="黑体"/>
              </a:rPr>
              <a:t>骨科</a:t>
            </a:r>
            <a:endParaRPr sz="2400">
              <a:latin typeface="黑体"/>
              <a:cs typeface="黑体"/>
            </a:endParaRPr>
          </a:p>
          <a:p>
            <a:pPr marL="355600" indent="-342900">
              <a:lnSpc>
                <a:spcPct val="100000"/>
              </a:lnSpc>
              <a:spcBef>
                <a:spcPts val="1175"/>
              </a:spcBef>
              <a:buFont typeface="Wingdings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4919"/>
            <a:ext cx="7164324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400993"/>
            <a:ext cx="518477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主要工艺方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法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紫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外光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（</a:t>
            </a:r>
            <a:r>
              <a:rPr sz="2800" b="1" dirty="0">
                <a:solidFill>
                  <a:srgbClr val="FF3300"/>
                </a:solidFill>
                <a:latin typeface="Times New Roman"/>
                <a:cs typeface="Times New Roman"/>
              </a:rPr>
              <a:t>365nm)</a:t>
            </a:r>
            <a:endParaRPr sz="2800" dirty="0">
              <a:latin typeface="Times New Roman"/>
              <a:cs typeface="Times New Roman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光固法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：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SL—Stereolithography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461884"/>
            <a:ext cx="2675922" cy="179098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1000" y="1357375"/>
            <a:ext cx="5105400" cy="778418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材料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：</a:t>
            </a:r>
            <a:r>
              <a:rPr lang="zh-CN" altLang="en-US" sz="2400" b="1" spc="-5" dirty="0">
                <a:solidFill>
                  <a:srgbClr val="000099"/>
                </a:solidFill>
                <a:latin typeface="黑体"/>
                <a:cs typeface="黑体"/>
              </a:rPr>
              <a:t>光</a:t>
            </a:r>
            <a:r>
              <a:rPr sz="2400" b="1" spc="-5" dirty="0" err="1">
                <a:solidFill>
                  <a:srgbClr val="000099"/>
                </a:solidFill>
                <a:latin typeface="黑体"/>
                <a:cs typeface="黑体"/>
              </a:rPr>
              <a:t>固化树脂</a:t>
            </a:r>
            <a:r>
              <a:rPr lang="en-US" sz="2400" spc="-5" dirty="0"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特点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： 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精度高 </a:t>
            </a:r>
            <a:r>
              <a:rPr sz="2400" b="1" spc="-5" dirty="0">
                <a:solidFill>
                  <a:srgbClr val="990000"/>
                </a:solidFill>
                <a:latin typeface="黑体"/>
                <a:cs typeface="黑体"/>
              </a:rPr>
              <a:t>价格</a:t>
            </a:r>
            <a:r>
              <a:rPr sz="2400" b="1" spc="-10" dirty="0">
                <a:solidFill>
                  <a:srgbClr val="000099"/>
                </a:solidFill>
                <a:latin typeface="黑体"/>
                <a:cs typeface="黑体"/>
              </a:rPr>
              <a:t>： 高</a:t>
            </a:r>
            <a:endParaRPr sz="2400" dirty="0">
              <a:latin typeface="黑体"/>
              <a:cs typeface="黑体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5F54339-6461-4945-BCD7-4780AFB5D1D9}"/>
              </a:ext>
            </a:extLst>
          </p:cNvPr>
          <p:cNvSpPr txBox="1"/>
          <p:nvPr/>
        </p:nvSpPr>
        <p:spPr>
          <a:xfrm>
            <a:off x="152400" y="2264703"/>
            <a:ext cx="714692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主要工艺方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法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--CO2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激光器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  <a:tab pos="592963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激光选区烧结法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：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L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—Sele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c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t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ve </a:t>
            </a:r>
            <a:r>
              <a:rPr sz="2400" b="1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Laser	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Sint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er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ng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3DA4378-016C-4BF7-BF03-C6B272BB4E60}"/>
              </a:ext>
            </a:extLst>
          </p:cNvPr>
          <p:cNvSpPr txBox="1"/>
          <p:nvPr/>
        </p:nvSpPr>
        <p:spPr>
          <a:xfrm>
            <a:off x="76200" y="3176440"/>
            <a:ext cx="5867400" cy="81689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0"/>
              </a:spcBef>
            </a:pP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材料：</a:t>
            </a:r>
            <a:r>
              <a:rPr sz="2400" b="1" spc="170" dirty="0" err="1">
                <a:solidFill>
                  <a:srgbClr val="000099"/>
                </a:solidFill>
                <a:latin typeface="黑体"/>
                <a:cs typeface="黑体"/>
              </a:rPr>
              <a:t>塑料、</a:t>
            </a:r>
            <a:r>
              <a:rPr sz="2400" b="1" spc="155" dirty="0" err="1">
                <a:solidFill>
                  <a:srgbClr val="000099"/>
                </a:solidFill>
                <a:latin typeface="黑体"/>
                <a:cs typeface="黑体"/>
              </a:rPr>
              <a:t>砂</a:t>
            </a:r>
            <a:r>
              <a:rPr sz="2400" b="1" spc="-10" dirty="0">
                <a:solidFill>
                  <a:srgbClr val="000099"/>
                </a:solidFill>
                <a:latin typeface="黑体"/>
                <a:cs typeface="黑体"/>
              </a:rPr>
              <a:t>、 </a:t>
            </a:r>
            <a:r>
              <a:rPr sz="2400" b="1" dirty="0" err="1">
                <a:solidFill>
                  <a:srgbClr val="000099"/>
                </a:solidFill>
                <a:latin typeface="黑体"/>
                <a:cs typeface="黑体"/>
              </a:rPr>
              <a:t>金属</a:t>
            </a:r>
            <a:r>
              <a:rPr lang="en-US" sz="2400" b="1" dirty="0">
                <a:solidFill>
                  <a:srgbClr val="000099"/>
                </a:solidFill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特点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： </a:t>
            </a:r>
            <a:r>
              <a:rPr sz="2400" b="1" spc="-5" dirty="0">
                <a:solidFill>
                  <a:srgbClr val="000099"/>
                </a:solidFill>
                <a:latin typeface="黑体"/>
                <a:cs typeface="黑体"/>
              </a:rPr>
              <a:t>精度高</a:t>
            </a:r>
            <a:endParaRPr sz="2400" dirty="0">
              <a:latin typeface="黑体"/>
              <a:cs typeface="黑体"/>
            </a:endParaRPr>
          </a:p>
          <a:p>
            <a:pPr marL="92710" marR="781685">
              <a:lnSpc>
                <a:spcPts val="3740"/>
              </a:lnSpc>
              <a:spcBef>
                <a:spcPts val="10"/>
              </a:spcBef>
            </a:pP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价格</a:t>
            </a:r>
            <a:r>
              <a:rPr sz="2400" b="1" spc="-10" dirty="0">
                <a:solidFill>
                  <a:srgbClr val="000099"/>
                </a:solidFill>
                <a:latin typeface="黑体"/>
                <a:cs typeface="黑体"/>
              </a:rPr>
              <a:t>： 高</a:t>
            </a:r>
            <a:endParaRPr sz="2400" dirty="0">
              <a:latin typeface="黑体"/>
              <a:cs typeface="黑体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9EA0CDB3-B805-4109-B113-5496717ECD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3141216"/>
            <a:ext cx="2462913" cy="1790982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FA2D10F4-B0D2-4528-81D5-611F280DCDC6}"/>
              </a:ext>
            </a:extLst>
          </p:cNvPr>
          <p:cNvSpPr txBox="1"/>
          <p:nvPr/>
        </p:nvSpPr>
        <p:spPr>
          <a:xfrm>
            <a:off x="187171" y="4151800"/>
            <a:ext cx="299720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主要工艺方法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熔融沉积法：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F</a:t>
            </a:r>
            <a:r>
              <a:rPr sz="2400" b="1" spc="-15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M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FE41BA6A-B10F-4EA5-ADDF-96BC069AD72C}"/>
              </a:ext>
            </a:extLst>
          </p:cNvPr>
          <p:cNvSpPr txBox="1"/>
          <p:nvPr/>
        </p:nvSpPr>
        <p:spPr>
          <a:xfrm>
            <a:off x="152400" y="5090170"/>
            <a:ext cx="4724400" cy="817531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材料：</a:t>
            </a:r>
            <a:r>
              <a:rPr sz="2400" b="1" dirty="0" err="1">
                <a:solidFill>
                  <a:srgbClr val="000099"/>
                </a:solidFill>
                <a:latin typeface="黑体"/>
                <a:cs typeface="黑体"/>
              </a:rPr>
              <a:t>热塑性塑料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特点：</a:t>
            </a:r>
            <a:r>
              <a:rPr sz="2400" b="1" dirty="0" err="1">
                <a:solidFill>
                  <a:srgbClr val="000099"/>
                </a:solidFill>
                <a:latin typeface="黑体"/>
                <a:cs typeface="黑体"/>
              </a:rPr>
              <a:t>精度低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 </a:t>
            </a:r>
            <a:endParaRPr lang="en-US" sz="2400" b="1" dirty="0">
              <a:solidFill>
                <a:srgbClr val="000099"/>
              </a:solidFill>
              <a:latin typeface="黑体"/>
              <a:cs typeface="黑体"/>
            </a:endParaRPr>
          </a:p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价格</a:t>
            </a:r>
            <a:r>
              <a:rPr sz="2400" b="1" spc="-10" dirty="0">
                <a:solidFill>
                  <a:srgbClr val="000099"/>
                </a:solidFill>
                <a:latin typeface="黑体"/>
                <a:cs typeface="黑体"/>
              </a:rPr>
              <a:t>： 低</a:t>
            </a:r>
            <a:endParaRPr sz="2400" dirty="0">
              <a:latin typeface="黑体"/>
              <a:cs typeface="黑体"/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1880006A-25DF-42AD-A34B-85E0337C45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5400" y="5127160"/>
            <a:ext cx="3012948" cy="149961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3140964"/>
            <a:ext cx="2013204" cy="2057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0641" y="1204461"/>
            <a:ext cx="5351780" cy="24307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人工骨支架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制造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临床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应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用研究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定制化人工胫骨半关节大段骨重建术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患者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：女性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，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14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岁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，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左胫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骨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上端骨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肉瘤</a:t>
            </a:r>
            <a:endParaRPr sz="2000">
              <a:latin typeface="幼圆"/>
              <a:cs typeface="幼圆"/>
            </a:endParaRPr>
          </a:p>
          <a:p>
            <a:pPr marL="2177415">
              <a:lnSpc>
                <a:spcPct val="100000"/>
              </a:lnSpc>
              <a:spcBef>
                <a:spcPts val="2230"/>
              </a:spcBef>
            </a:pPr>
            <a:r>
              <a:rPr sz="2000" b="1" spc="5" dirty="0">
                <a:solidFill>
                  <a:srgbClr val="333399"/>
                </a:solidFill>
                <a:latin typeface="宋体"/>
                <a:cs typeface="宋体"/>
              </a:rPr>
              <a:t>内管道</a:t>
            </a:r>
            <a:endParaRPr sz="2000">
              <a:latin typeface="宋体"/>
              <a:cs typeface="宋体"/>
            </a:endParaRPr>
          </a:p>
          <a:p>
            <a:pPr marL="2204720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333399"/>
                </a:solidFill>
                <a:latin typeface="宋体"/>
                <a:cs typeface="宋体"/>
              </a:rPr>
              <a:t>髓腔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2954908"/>
            <a:ext cx="5486400" cy="3903345"/>
            <a:chOff x="0" y="2954908"/>
            <a:chExt cx="5486400" cy="3903345"/>
          </a:xfrm>
        </p:grpSpPr>
        <p:sp>
          <p:nvSpPr>
            <p:cNvPr id="7" name="object 7"/>
            <p:cNvSpPr/>
            <p:nvPr/>
          </p:nvSpPr>
          <p:spPr>
            <a:xfrm>
              <a:off x="1296162" y="2954908"/>
              <a:ext cx="1376045" cy="1040130"/>
            </a:xfrm>
            <a:custGeom>
              <a:avLst/>
              <a:gdLst/>
              <a:ahLst/>
              <a:cxnLst/>
              <a:rect l="l" t="t" r="r" b="b"/>
              <a:pathLst>
                <a:path w="1376045" h="1040129">
                  <a:moveTo>
                    <a:pt x="1302512" y="35306"/>
                  </a:moveTo>
                  <a:lnTo>
                    <a:pt x="1288288" y="0"/>
                  </a:lnTo>
                  <a:lnTo>
                    <a:pt x="98818" y="479920"/>
                  </a:lnTo>
                  <a:lnTo>
                    <a:pt x="84582" y="444627"/>
                  </a:lnTo>
                  <a:lnTo>
                    <a:pt x="0" y="540385"/>
                  </a:lnTo>
                  <a:lnTo>
                    <a:pt x="127381" y="550672"/>
                  </a:lnTo>
                  <a:lnTo>
                    <a:pt x="115938" y="522351"/>
                  </a:lnTo>
                  <a:lnTo>
                    <a:pt x="113080" y="515264"/>
                  </a:lnTo>
                  <a:lnTo>
                    <a:pt x="1302512" y="35306"/>
                  </a:lnTo>
                  <a:close/>
                </a:path>
                <a:path w="1376045" h="1040129">
                  <a:moveTo>
                    <a:pt x="1375791" y="641096"/>
                  </a:moveTo>
                  <a:lnTo>
                    <a:pt x="1367409" y="613422"/>
                  </a:lnTo>
                  <a:lnTo>
                    <a:pt x="155016" y="984224"/>
                  </a:lnTo>
                  <a:lnTo>
                    <a:pt x="146558" y="956564"/>
                  </a:lnTo>
                  <a:lnTo>
                    <a:pt x="76200" y="1023493"/>
                  </a:lnTo>
                  <a:lnTo>
                    <a:pt x="171958" y="1039622"/>
                  </a:lnTo>
                  <a:lnTo>
                    <a:pt x="164769" y="1016127"/>
                  </a:lnTo>
                  <a:lnTo>
                    <a:pt x="163474" y="1011885"/>
                  </a:lnTo>
                  <a:lnTo>
                    <a:pt x="1375791" y="64109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3733800"/>
              <a:ext cx="3505200" cy="26289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4827523"/>
              <a:ext cx="2362200" cy="2030730"/>
            </a:xfrm>
            <a:custGeom>
              <a:avLst/>
              <a:gdLst/>
              <a:ahLst/>
              <a:cxnLst/>
              <a:rect l="l" t="t" r="r" b="b"/>
              <a:pathLst>
                <a:path w="2362200" h="2030729">
                  <a:moveTo>
                    <a:pt x="2209800" y="1116076"/>
                  </a:moveTo>
                  <a:lnTo>
                    <a:pt x="152400" y="1116076"/>
                  </a:lnTo>
                  <a:lnTo>
                    <a:pt x="104230" y="1123845"/>
                  </a:lnTo>
                  <a:lnTo>
                    <a:pt x="62395" y="1145481"/>
                  </a:lnTo>
                  <a:lnTo>
                    <a:pt x="29404" y="1178472"/>
                  </a:lnTo>
                  <a:lnTo>
                    <a:pt x="7769" y="1220307"/>
                  </a:lnTo>
                  <a:lnTo>
                    <a:pt x="0" y="1268476"/>
                  </a:lnTo>
                  <a:lnTo>
                    <a:pt x="0" y="1878076"/>
                  </a:lnTo>
                  <a:lnTo>
                    <a:pt x="7769" y="1926245"/>
                  </a:lnTo>
                  <a:lnTo>
                    <a:pt x="29404" y="1968080"/>
                  </a:lnTo>
                  <a:lnTo>
                    <a:pt x="62395" y="2001070"/>
                  </a:lnTo>
                  <a:lnTo>
                    <a:pt x="104230" y="2022705"/>
                  </a:lnTo>
                  <a:lnTo>
                    <a:pt x="152400" y="2030475"/>
                  </a:lnTo>
                  <a:lnTo>
                    <a:pt x="2209800" y="2030475"/>
                  </a:lnTo>
                  <a:lnTo>
                    <a:pt x="2257982" y="2022705"/>
                  </a:lnTo>
                  <a:lnTo>
                    <a:pt x="2299819" y="2001070"/>
                  </a:lnTo>
                  <a:lnTo>
                    <a:pt x="2332805" y="1968080"/>
                  </a:lnTo>
                  <a:lnTo>
                    <a:pt x="2354433" y="1926245"/>
                  </a:lnTo>
                  <a:lnTo>
                    <a:pt x="2362200" y="1878076"/>
                  </a:lnTo>
                  <a:lnTo>
                    <a:pt x="2362200" y="1268476"/>
                  </a:lnTo>
                  <a:lnTo>
                    <a:pt x="2354433" y="1220307"/>
                  </a:lnTo>
                  <a:lnTo>
                    <a:pt x="2332805" y="1178472"/>
                  </a:lnTo>
                  <a:lnTo>
                    <a:pt x="2299819" y="1145481"/>
                  </a:lnTo>
                  <a:lnTo>
                    <a:pt x="2257982" y="1123845"/>
                  </a:lnTo>
                  <a:lnTo>
                    <a:pt x="2209800" y="1116076"/>
                  </a:lnTo>
                  <a:close/>
                </a:path>
                <a:path w="2362200" h="2030729">
                  <a:moveTo>
                    <a:pt x="2260600" y="0"/>
                  </a:moveTo>
                  <a:lnTo>
                    <a:pt x="1377950" y="1116076"/>
                  </a:lnTo>
                  <a:lnTo>
                    <a:pt x="1968500" y="1116076"/>
                  </a:lnTo>
                  <a:lnTo>
                    <a:pt x="2260600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3202" y="6078423"/>
            <a:ext cx="18135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FF99"/>
                </a:solidFill>
                <a:latin typeface="幼圆"/>
                <a:cs typeface="幼圆"/>
              </a:rPr>
              <a:t>钛合金</a:t>
            </a:r>
            <a:endParaRPr sz="2000">
              <a:latin typeface="幼圆"/>
              <a:cs typeface="幼圆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幼圆"/>
                <a:cs typeface="幼圆"/>
              </a:rPr>
              <a:t>定制化设</a:t>
            </a:r>
            <a:r>
              <a:rPr sz="2000" b="1" spc="-5" dirty="0">
                <a:solidFill>
                  <a:srgbClr val="FFFFFF"/>
                </a:solidFill>
                <a:latin typeface="幼圆"/>
                <a:cs typeface="幼圆"/>
              </a:rPr>
              <a:t>计制作</a:t>
            </a:r>
            <a:endParaRPr sz="2000">
              <a:latin typeface="幼圆"/>
              <a:cs typeface="幼圆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24200" y="4419600"/>
            <a:ext cx="5715000" cy="2438400"/>
            <a:chOff x="3124200" y="4419600"/>
            <a:chExt cx="5715000" cy="2438400"/>
          </a:xfrm>
        </p:grpSpPr>
        <p:sp>
          <p:nvSpPr>
            <p:cNvPr id="12" name="object 12"/>
            <p:cNvSpPr/>
            <p:nvPr/>
          </p:nvSpPr>
          <p:spPr>
            <a:xfrm>
              <a:off x="4021074" y="4419600"/>
              <a:ext cx="4818380" cy="2438400"/>
            </a:xfrm>
            <a:custGeom>
              <a:avLst/>
              <a:gdLst/>
              <a:ahLst/>
              <a:cxnLst/>
              <a:rect l="l" t="t" r="r" b="b"/>
              <a:pathLst>
                <a:path w="4818380" h="2438400">
                  <a:moveTo>
                    <a:pt x="4411726" y="0"/>
                  </a:moveTo>
                  <a:lnTo>
                    <a:pt x="2024126" y="0"/>
                  </a:lnTo>
                  <a:lnTo>
                    <a:pt x="1976738" y="2734"/>
                  </a:lnTo>
                  <a:lnTo>
                    <a:pt x="1930954" y="10735"/>
                  </a:lnTo>
                  <a:lnTo>
                    <a:pt x="1887079" y="23696"/>
                  </a:lnTo>
                  <a:lnTo>
                    <a:pt x="1845418" y="41313"/>
                  </a:lnTo>
                  <a:lnTo>
                    <a:pt x="1806277" y="63281"/>
                  </a:lnTo>
                  <a:lnTo>
                    <a:pt x="1769960" y="89293"/>
                  </a:lnTo>
                  <a:lnTo>
                    <a:pt x="1736772" y="119046"/>
                  </a:lnTo>
                  <a:lnTo>
                    <a:pt x="1707019" y="152234"/>
                  </a:lnTo>
                  <a:lnTo>
                    <a:pt x="1681007" y="188551"/>
                  </a:lnTo>
                  <a:lnTo>
                    <a:pt x="1659039" y="227692"/>
                  </a:lnTo>
                  <a:lnTo>
                    <a:pt x="1641422" y="269353"/>
                  </a:lnTo>
                  <a:lnTo>
                    <a:pt x="1628461" y="313228"/>
                  </a:lnTo>
                  <a:lnTo>
                    <a:pt x="1620460" y="359012"/>
                  </a:lnTo>
                  <a:lnTo>
                    <a:pt x="1617726" y="406400"/>
                  </a:lnTo>
                  <a:lnTo>
                    <a:pt x="0" y="441325"/>
                  </a:lnTo>
                  <a:lnTo>
                    <a:pt x="1617726" y="1016000"/>
                  </a:lnTo>
                  <a:lnTo>
                    <a:pt x="1617726" y="2031987"/>
                  </a:lnTo>
                  <a:lnTo>
                    <a:pt x="1620460" y="2079384"/>
                  </a:lnTo>
                  <a:lnTo>
                    <a:pt x="1628461" y="2125175"/>
                  </a:lnTo>
                  <a:lnTo>
                    <a:pt x="1641422" y="2169055"/>
                  </a:lnTo>
                  <a:lnTo>
                    <a:pt x="1659039" y="2210719"/>
                  </a:lnTo>
                  <a:lnTo>
                    <a:pt x="1681007" y="2249862"/>
                  </a:lnTo>
                  <a:lnTo>
                    <a:pt x="1707019" y="2286179"/>
                  </a:lnTo>
                  <a:lnTo>
                    <a:pt x="1736772" y="2319365"/>
                  </a:lnTo>
                  <a:lnTo>
                    <a:pt x="1769960" y="2349116"/>
                  </a:lnTo>
                  <a:lnTo>
                    <a:pt x="1806277" y="2375126"/>
                  </a:lnTo>
                  <a:lnTo>
                    <a:pt x="1845418" y="2397091"/>
                  </a:lnTo>
                  <a:lnTo>
                    <a:pt x="1887079" y="2414706"/>
                  </a:lnTo>
                  <a:lnTo>
                    <a:pt x="1930954" y="2427665"/>
                  </a:lnTo>
                  <a:lnTo>
                    <a:pt x="1976738" y="2435665"/>
                  </a:lnTo>
                  <a:lnTo>
                    <a:pt x="2024126" y="2438399"/>
                  </a:lnTo>
                  <a:lnTo>
                    <a:pt x="4411726" y="2438399"/>
                  </a:lnTo>
                  <a:lnTo>
                    <a:pt x="4459113" y="2435665"/>
                  </a:lnTo>
                  <a:lnTo>
                    <a:pt x="4504897" y="2427665"/>
                  </a:lnTo>
                  <a:lnTo>
                    <a:pt x="4548772" y="2414706"/>
                  </a:lnTo>
                  <a:lnTo>
                    <a:pt x="4590433" y="2397091"/>
                  </a:lnTo>
                  <a:lnTo>
                    <a:pt x="4629574" y="2375126"/>
                  </a:lnTo>
                  <a:lnTo>
                    <a:pt x="4665891" y="2349116"/>
                  </a:lnTo>
                  <a:lnTo>
                    <a:pt x="4699079" y="2319365"/>
                  </a:lnTo>
                  <a:lnTo>
                    <a:pt x="4728832" y="2286179"/>
                  </a:lnTo>
                  <a:lnTo>
                    <a:pt x="4754844" y="2249862"/>
                  </a:lnTo>
                  <a:lnTo>
                    <a:pt x="4776812" y="2210719"/>
                  </a:lnTo>
                  <a:lnTo>
                    <a:pt x="4794429" y="2169055"/>
                  </a:lnTo>
                  <a:lnTo>
                    <a:pt x="4807390" y="2125175"/>
                  </a:lnTo>
                  <a:lnTo>
                    <a:pt x="4815391" y="2079384"/>
                  </a:lnTo>
                  <a:lnTo>
                    <a:pt x="4818126" y="2031987"/>
                  </a:lnTo>
                  <a:lnTo>
                    <a:pt x="4818126" y="406400"/>
                  </a:lnTo>
                  <a:lnTo>
                    <a:pt x="4815391" y="359012"/>
                  </a:lnTo>
                  <a:lnTo>
                    <a:pt x="4807390" y="313228"/>
                  </a:lnTo>
                  <a:lnTo>
                    <a:pt x="4794429" y="269353"/>
                  </a:lnTo>
                  <a:lnTo>
                    <a:pt x="4776812" y="227692"/>
                  </a:lnTo>
                  <a:lnTo>
                    <a:pt x="4754844" y="188551"/>
                  </a:lnTo>
                  <a:lnTo>
                    <a:pt x="4728832" y="152234"/>
                  </a:lnTo>
                  <a:lnTo>
                    <a:pt x="4699079" y="119046"/>
                  </a:lnTo>
                  <a:lnTo>
                    <a:pt x="4665891" y="89293"/>
                  </a:lnTo>
                  <a:lnTo>
                    <a:pt x="4629574" y="63281"/>
                  </a:lnTo>
                  <a:lnTo>
                    <a:pt x="4590433" y="41313"/>
                  </a:lnTo>
                  <a:lnTo>
                    <a:pt x="4548772" y="23696"/>
                  </a:lnTo>
                  <a:lnTo>
                    <a:pt x="4504897" y="10735"/>
                  </a:lnTo>
                  <a:lnTo>
                    <a:pt x="4459113" y="2734"/>
                  </a:lnTo>
                  <a:lnTo>
                    <a:pt x="4411726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4953000"/>
              <a:ext cx="2438400" cy="17739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24200" y="5289550"/>
              <a:ext cx="1752600" cy="1568450"/>
            </a:xfrm>
            <a:custGeom>
              <a:avLst/>
              <a:gdLst/>
              <a:ahLst/>
              <a:cxnLst/>
              <a:rect l="l" t="t" r="r" b="b"/>
              <a:pathLst>
                <a:path w="1752600" h="1568450">
                  <a:moveTo>
                    <a:pt x="1651000" y="958850"/>
                  </a:moveTo>
                  <a:lnTo>
                    <a:pt x="101600" y="958850"/>
                  </a:lnTo>
                  <a:lnTo>
                    <a:pt x="62043" y="966834"/>
                  </a:lnTo>
                  <a:lnTo>
                    <a:pt x="29749" y="988609"/>
                  </a:lnTo>
                  <a:lnTo>
                    <a:pt x="7981" y="1020904"/>
                  </a:lnTo>
                  <a:lnTo>
                    <a:pt x="0" y="1060450"/>
                  </a:lnTo>
                  <a:lnTo>
                    <a:pt x="0" y="1466847"/>
                  </a:lnTo>
                  <a:lnTo>
                    <a:pt x="7981" y="1506395"/>
                  </a:lnTo>
                  <a:lnTo>
                    <a:pt x="29749" y="1538690"/>
                  </a:lnTo>
                  <a:lnTo>
                    <a:pt x="62043" y="1560464"/>
                  </a:lnTo>
                  <a:lnTo>
                    <a:pt x="101600" y="1568449"/>
                  </a:lnTo>
                  <a:lnTo>
                    <a:pt x="1651000" y="1568449"/>
                  </a:lnTo>
                  <a:lnTo>
                    <a:pt x="1690556" y="1560464"/>
                  </a:lnTo>
                  <a:lnTo>
                    <a:pt x="1722850" y="1538690"/>
                  </a:lnTo>
                  <a:lnTo>
                    <a:pt x="1744618" y="1506395"/>
                  </a:lnTo>
                  <a:lnTo>
                    <a:pt x="1752600" y="1466847"/>
                  </a:lnTo>
                  <a:lnTo>
                    <a:pt x="1752600" y="1060450"/>
                  </a:lnTo>
                  <a:lnTo>
                    <a:pt x="1744618" y="1020904"/>
                  </a:lnTo>
                  <a:lnTo>
                    <a:pt x="1722850" y="988609"/>
                  </a:lnTo>
                  <a:lnTo>
                    <a:pt x="1690556" y="966834"/>
                  </a:lnTo>
                  <a:lnTo>
                    <a:pt x="1651000" y="958850"/>
                  </a:lnTo>
                  <a:close/>
                </a:path>
                <a:path w="1752600" h="1568450">
                  <a:moveTo>
                    <a:pt x="149225" y="0"/>
                  </a:moveTo>
                  <a:lnTo>
                    <a:pt x="292100" y="958850"/>
                  </a:lnTo>
                  <a:lnTo>
                    <a:pt x="730250" y="958850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77259" y="6382918"/>
            <a:ext cx="1050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FFFF00"/>
                </a:solidFill>
                <a:latin typeface="幼圆"/>
                <a:cs typeface="幼圆"/>
              </a:rPr>
              <a:t>复合结构</a:t>
            </a:r>
            <a:endParaRPr sz="2000">
              <a:latin typeface="幼圆"/>
              <a:cs typeface="幼圆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8028" y="4599813"/>
            <a:ext cx="1560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99"/>
                </a:solidFill>
                <a:latin typeface="Times New Roman"/>
                <a:cs typeface="Times New Roman"/>
              </a:rPr>
              <a:t>TCP</a:t>
            </a:r>
            <a:r>
              <a:rPr sz="2000" b="1" spc="15" dirty="0">
                <a:solidFill>
                  <a:srgbClr val="FFFF99"/>
                </a:solidFill>
                <a:latin typeface="幼圆"/>
                <a:cs typeface="幼圆"/>
              </a:rPr>
              <a:t>：微</a:t>
            </a:r>
            <a:r>
              <a:rPr sz="2000" b="1" spc="5" dirty="0">
                <a:solidFill>
                  <a:srgbClr val="FFFF99"/>
                </a:solidFill>
                <a:latin typeface="幼圆"/>
                <a:cs typeface="幼圆"/>
              </a:rPr>
              <a:t>结</a:t>
            </a:r>
            <a:r>
              <a:rPr sz="2000" b="1" spc="-5" dirty="0">
                <a:solidFill>
                  <a:srgbClr val="FFFF99"/>
                </a:solidFill>
                <a:latin typeface="幼圆"/>
                <a:cs typeface="幼圆"/>
              </a:rPr>
              <a:t>构</a:t>
            </a:r>
            <a:endParaRPr sz="2000">
              <a:latin typeface="幼圆"/>
              <a:cs typeface="幼圆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89064" y="533400"/>
            <a:ext cx="2016760" cy="3040380"/>
            <a:chOff x="6989064" y="533400"/>
            <a:chExt cx="2016760" cy="30403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9064" y="533400"/>
              <a:ext cx="2016252" cy="30403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96200" y="838200"/>
              <a:ext cx="533400" cy="228600"/>
            </a:xfrm>
            <a:custGeom>
              <a:avLst/>
              <a:gdLst/>
              <a:ahLst/>
              <a:cxnLst/>
              <a:rect l="l" t="t" r="r" b="b"/>
              <a:pathLst>
                <a:path w="533400" h="228600">
                  <a:moveTo>
                    <a:pt x="5334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96200" y="838200"/>
              <a:ext cx="533400" cy="228600"/>
            </a:xfrm>
            <a:custGeom>
              <a:avLst/>
              <a:gdLst/>
              <a:ahLst/>
              <a:cxnLst/>
              <a:rect l="l" t="t" r="r" b="b"/>
              <a:pathLst>
                <a:path w="533400" h="228600">
                  <a:moveTo>
                    <a:pt x="0" y="228600"/>
                  </a:moveTo>
                  <a:lnTo>
                    <a:pt x="533400" y="228600"/>
                  </a:lnTo>
                  <a:lnTo>
                    <a:pt x="5334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27200"/>
            <a:ext cx="5104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骨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软骨再生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关节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织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动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物实验</a:t>
            </a:r>
            <a:endParaRPr sz="2800">
              <a:latin typeface="华文中宋"/>
              <a:cs typeface="华文中宋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4611" y="2133600"/>
            <a:ext cx="3095625" cy="3601720"/>
            <a:chOff x="324611" y="2133600"/>
            <a:chExt cx="3095625" cy="3601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611" y="2133600"/>
              <a:ext cx="3095243" cy="3601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9145" y="3284982"/>
              <a:ext cx="1152525" cy="866140"/>
            </a:xfrm>
            <a:custGeom>
              <a:avLst/>
              <a:gdLst/>
              <a:ahLst/>
              <a:cxnLst/>
              <a:rect l="l" t="t" r="r" b="b"/>
              <a:pathLst>
                <a:path w="1152525" h="866139">
                  <a:moveTo>
                    <a:pt x="0" y="432815"/>
                  </a:moveTo>
                  <a:lnTo>
                    <a:pt x="2637" y="391136"/>
                  </a:lnTo>
                  <a:lnTo>
                    <a:pt x="10388" y="350577"/>
                  </a:lnTo>
                  <a:lnTo>
                    <a:pt x="23011" y="311319"/>
                  </a:lnTo>
                  <a:lnTo>
                    <a:pt x="40264" y="273545"/>
                  </a:lnTo>
                  <a:lnTo>
                    <a:pt x="61907" y="237435"/>
                  </a:lnTo>
                  <a:lnTo>
                    <a:pt x="87698" y="203170"/>
                  </a:lnTo>
                  <a:lnTo>
                    <a:pt x="117394" y="170934"/>
                  </a:lnTo>
                  <a:lnTo>
                    <a:pt x="150755" y="140906"/>
                  </a:lnTo>
                  <a:lnTo>
                    <a:pt x="187540" y="113269"/>
                  </a:lnTo>
                  <a:lnTo>
                    <a:pt x="227506" y="88203"/>
                  </a:lnTo>
                  <a:lnTo>
                    <a:pt x="270412" y="65891"/>
                  </a:lnTo>
                  <a:lnTo>
                    <a:pt x="316017" y="46514"/>
                  </a:lnTo>
                  <a:lnTo>
                    <a:pt x="364080" y="30252"/>
                  </a:lnTo>
                  <a:lnTo>
                    <a:pt x="414358" y="17289"/>
                  </a:lnTo>
                  <a:lnTo>
                    <a:pt x="466610" y="7805"/>
                  </a:lnTo>
                  <a:lnTo>
                    <a:pt x="520595" y="1981"/>
                  </a:lnTo>
                  <a:lnTo>
                    <a:pt x="576072" y="0"/>
                  </a:lnTo>
                  <a:lnTo>
                    <a:pt x="631548" y="1981"/>
                  </a:lnTo>
                  <a:lnTo>
                    <a:pt x="685533" y="7805"/>
                  </a:lnTo>
                  <a:lnTo>
                    <a:pt x="737785" y="17289"/>
                  </a:lnTo>
                  <a:lnTo>
                    <a:pt x="788063" y="30252"/>
                  </a:lnTo>
                  <a:lnTo>
                    <a:pt x="836126" y="46514"/>
                  </a:lnTo>
                  <a:lnTo>
                    <a:pt x="881731" y="65891"/>
                  </a:lnTo>
                  <a:lnTo>
                    <a:pt x="924637" y="88203"/>
                  </a:lnTo>
                  <a:lnTo>
                    <a:pt x="964603" y="113269"/>
                  </a:lnTo>
                  <a:lnTo>
                    <a:pt x="1001388" y="140906"/>
                  </a:lnTo>
                  <a:lnTo>
                    <a:pt x="1034749" y="170934"/>
                  </a:lnTo>
                  <a:lnTo>
                    <a:pt x="1064445" y="203170"/>
                  </a:lnTo>
                  <a:lnTo>
                    <a:pt x="1090236" y="237435"/>
                  </a:lnTo>
                  <a:lnTo>
                    <a:pt x="1111879" y="273545"/>
                  </a:lnTo>
                  <a:lnTo>
                    <a:pt x="1129132" y="311319"/>
                  </a:lnTo>
                  <a:lnTo>
                    <a:pt x="1141755" y="350577"/>
                  </a:lnTo>
                  <a:lnTo>
                    <a:pt x="1149506" y="391136"/>
                  </a:lnTo>
                  <a:lnTo>
                    <a:pt x="1152143" y="432815"/>
                  </a:lnTo>
                  <a:lnTo>
                    <a:pt x="1149506" y="474495"/>
                  </a:lnTo>
                  <a:lnTo>
                    <a:pt x="1141755" y="515054"/>
                  </a:lnTo>
                  <a:lnTo>
                    <a:pt x="1129132" y="554312"/>
                  </a:lnTo>
                  <a:lnTo>
                    <a:pt x="1111879" y="592086"/>
                  </a:lnTo>
                  <a:lnTo>
                    <a:pt x="1090236" y="628196"/>
                  </a:lnTo>
                  <a:lnTo>
                    <a:pt x="1064445" y="662461"/>
                  </a:lnTo>
                  <a:lnTo>
                    <a:pt x="1034749" y="694697"/>
                  </a:lnTo>
                  <a:lnTo>
                    <a:pt x="1001388" y="724725"/>
                  </a:lnTo>
                  <a:lnTo>
                    <a:pt x="964603" y="752362"/>
                  </a:lnTo>
                  <a:lnTo>
                    <a:pt x="924637" y="777428"/>
                  </a:lnTo>
                  <a:lnTo>
                    <a:pt x="881731" y="799740"/>
                  </a:lnTo>
                  <a:lnTo>
                    <a:pt x="836126" y="819117"/>
                  </a:lnTo>
                  <a:lnTo>
                    <a:pt x="788063" y="835379"/>
                  </a:lnTo>
                  <a:lnTo>
                    <a:pt x="737785" y="848342"/>
                  </a:lnTo>
                  <a:lnTo>
                    <a:pt x="685533" y="857826"/>
                  </a:lnTo>
                  <a:lnTo>
                    <a:pt x="631548" y="863650"/>
                  </a:lnTo>
                  <a:lnTo>
                    <a:pt x="576072" y="865631"/>
                  </a:lnTo>
                  <a:lnTo>
                    <a:pt x="520595" y="863650"/>
                  </a:lnTo>
                  <a:lnTo>
                    <a:pt x="466610" y="857826"/>
                  </a:lnTo>
                  <a:lnTo>
                    <a:pt x="414358" y="848342"/>
                  </a:lnTo>
                  <a:lnTo>
                    <a:pt x="364080" y="835379"/>
                  </a:lnTo>
                  <a:lnTo>
                    <a:pt x="316017" y="819117"/>
                  </a:lnTo>
                  <a:lnTo>
                    <a:pt x="270412" y="799740"/>
                  </a:lnTo>
                  <a:lnTo>
                    <a:pt x="227506" y="777428"/>
                  </a:lnTo>
                  <a:lnTo>
                    <a:pt x="187540" y="752362"/>
                  </a:lnTo>
                  <a:lnTo>
                    <a:pt x="150755" y="724725"/>
                  </a:lnTo>
                  <a:lnTo>
                    <a:pt x="117394" y="694697"/>
                  </a:lnTo>
                  <a:lnTo>
                    <a:pt x="87698" y="662461"/>
                  </a:lnTo>
                  <a:lnTo>
                    <a:pt x="61907" y="628196"/>
                  </a:lnTo>
                  <a:lnTo>
                    <a:pt x="40264" y="592086"/>
                  </a:lnTo>
                  <a:lnTo>
                    <a:pt x="23011" y="554312"/>
                  </a:lnTo>
                  <a:lnTo>
                    <a:pt x="10388" y="515054"/>
                  </a:lnTo>
                  <a:lnTo>
                    <a:pt x="2637" y="474495"/>
                  </a:lnTo>
                  <a:lnTo>
                    <a:pt x="0" y="432815"/>
                  </a:lnTo>
                  <a:close/>
                </a:path>
              </a:pathLst>
            </a:custGeom>
            <a:ln w="28956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83302" y="5904687"/>
            <a:ext cx="2771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两年的动物实验效果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6049771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软骨修复情况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9708" y="2138172"/>
            <a:ext cx="5076444" cy="339394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894955" cy="14509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关节韧带组织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提出：骨界面重建实现“生物固定”的韧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带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骨梯度支架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在瑞士苏黎世大学骨科医院进入临床试验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3069335"/>
            <a:ext cx="3744467" cy="3067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628" y="2924555"/>
            <a:ext cx="1078991" cy="3240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2179" y="2924555"/>
            <a:ext cx="2112264" cy="31683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88409" y="6438696"/>
            <a:ext cx="15525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99"/>
                </a:solidFill>
                <a:latin typeface="宋体"/>
                <a:cs typeface="宋体"/>
              </a:rPr>
              <a:t>韧带组织制造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3084830" cy="17818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肝组织设计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与制造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ts val="3535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设计</a:t>
            </a:r>
            <a:endParaRPr sz="240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四套管道</a:t>
            </a:r>
            <a:endParaRPr sz="2000">
              <a:latin typeface="幼圆"/>
              <a:cs typeface="幼圆"/>
            </a:endParaRPr>
          </a:p>
          <a:p>
            <a:pPr marL="923925" lvl="2" indent="-285750">
              <a:lnSpc>
                <a:spcPts val="33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血管有渗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透孔</a:t>
            </a:r>
            <a:endParaRPr sz="2000">
              <a:latin typeface="幼圆"/>
              <a:cs typeface="幼圆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26991" y="1252727"/>
            <a:ext cx="4154804" cy="5058410"/>
            <a:chOff x="4126991" y="1252727"/>
            <a:chExt cx="4154804" cy="50584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5835" y="1252727"/>
              <a:ext cx="2735580" cy="27249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6991" y="3889248"/>
              <a:ext cx="4116323" cy="242163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903755" y="3856894"/>
            <a:ext cx="2272030" cy="2316480"/>
            <a:chOff x="903755" y="3856894"/>
            <a:chExt cx="2272030" cy="2316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55" y="3856894"/>
              <a:ext cx="2271979" cy="23158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4900" y="3858513"/>
              <a:ext cx="1696720" cy="2223770"/>
            </a:xfrm>
            <a:custGeom>
              <a:avLst/>
              <a:gdLst/>
              <a:ahLst/>
              <a:cxnLst/>
              <a:rect l="l" t="t" r="r" b="b"/>
              <a:pathLst>
                <a:path w="1696720" h="2223770">
                  <a:moveTo>
                    <a:pt x="601726" y="59817"/>
                  </a:moveTo>
                  <a:lnTo>
                    <a:pt x="593090" y="50419"/>
                  </a:lnTo>
                  <a:lnTo>
                    <a:pt x="51485" y="553364"/>
                  </a:lnTo>
                  <a:lnTo>
                    <a:pt x="29908" y="530098"/>
                  </a:lnTo>
                  <a:lnTo>
                    <a:pt x="0" y="609854"/>
                  </a:lnTo>
                  <a:lnTo>
                    <a:pt x="81762" y="585978"/>
                  </a:lnTo>
                  <a:lnTo>
                    <a:pt x="68084" y="571246"/>
                  </a:lnTo>
                  <a:lnTo>
                    <a:pt x="60109" y="562648"/>
                  </a:lnTo>
                  <a:lnTo>
                    <a:pt x="601726" y="59817"/>
                  </a:lnTo>
                  <a:close/>
                </a:path>
                <a:path w="1696720" h="2223770">
                  <a:moveTo>
                    <a:pt x="903986" y="55626"/>
                  </a:moveTo>
                  <a:lnTo>
                    <a:pt x="891286" y="54610"/>
                  </a:lnTo>
                  <a:lnTo>
                    <a:pt x="847382" y="582155"/>
                  </a:lnTo>
                  <a:lnTo>
                    <a:pt x="815721" y="579501"/>
                  </a:lnTo>
                  <a:lnTo>
                    <a:pt x="847344" y="658622"/>
                  </a:lnTo>
                  <a:lnTo>
                    <a:pt x="885545" y="595884"/>
                  </a:lnTo>
                  <a:lnTo>
                    <a:pt x="891667" y="585851"/>
                  </a:lnTo>
                  <a:lnTo>
                    <a:pt x="859955" y="583209"/>
                  </a:lnTo>
                  <a:lnTo>
                    <a:pt x="903986" y="55626"/>
                  </a:lnTo>
                  <a:close/>
                </a:path>
                <a:path w="1696720" h="2223770">
                  <a:moveTo>
                    <a:pt x="1004062" y="2169363"/>
                  </a:moveTo>
                  <a:lnTo>
                    <a:pt x="584034" y="1230007"/>
                  </a:lnTo>
                  <a:lnTo>
                    <a:pt x="609892" y="1218438"/>
                  </a:lnTo>
                  <a:lnTo>
                    <a:pt x="613029" y="1217041"/>
                  </a:lnTo>
                  <a:lnTo>
                    <a:pt x="547116" y="1163066"/>
                  </a:lnTo>
                  <a:lnTo>
                    <a:pt x="543420" y="1248156"/>
                  </a:lnTo>
                  <a:lnTo>
                    <a:pt x="572350" y="1235227"/>
                  </a:lnTo>
                  <a:lnTo>
                    <a:pt x="992378" y="2174544"/>
                  </a:lnTo>
                  <a:lnTo>
                    <a:pt x="1004062" y="2169363"/>
                  </a:lnTo>
                  <a:close/>
                </a:path>
                <a:path w="1696720" h="2223770">
                  <a:moveTo>
                    <a:pt x="1371600" y="1346339"/>
                  </a:moveTo>
                  <a:lnTo>
                    <a:pt x="1365389" y="1326896"/>
                  </a:lnTo>
                  <a:lnTo>
                    <a:pt x="1345692" y="1265174"/>
                  </a:lnTo>
                  <a:lnTo>
                    <a:pt x="1296289" y="1334643"/>
                  </a:lnTo>
                  <a:lnTo>
                    <a:pt x="1327594" y="1339507"/>
                  </a:lnTo>
                  <a:lnTo>
                    <a:pt x="1190117" y="2221268"/>
                  </a:lnTo>
                  <a:lnTo>
                    <a:pt x="1202563" y="2223224"/>
                  </a:lnTo>
                  <a:lnTo>
                    <a:pt x="1340180" y="1341462"/>
                  </a:lnTo>
                  <a:lnTo>
                    <a:pt x="1371600" y="1346339"/>
                  </a:lnTo>
                  <a:close/>
                </a:path>
                <a:path w="1696720" h="2223770">
                  <a:moveTo>
                    <a:pt x="1696212" y="559562"/>
                  </a:moveTo>
                  <a:lnTo>
                    <a:pt x="1680806" y="523113"/>
                  </a:lnTo>
                  <a:lnTo>
                    <a:pt x="1663065" y="481076"/>
                  </a:lnTo>
                  <a:lnTo>
                    <a:pt x="1642389" y="505244"/>
                  </a:lnTo>
                  <a:lnTo>
                    <a:pt x="1051052" y="0"/>
                  </a:lnTo>
                  <a:lnTo>
                    <a:pt x="1042924" y="9652"/>
                  </a:lnTo>
                  <a:lnTo>
                    <a:pt x="1634134" y="514896"/>
                  </a:lnTo>
                  <a:lnTo>
                    <a:pt x="1613535" y="538988"/>
                  </a:lnTo>
                  <a:lnTo>
                    <a:pt x="1696212" y="559562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1301" y="3529076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3300"/>
                </a:solidFill>
                <a:latin typeface="Arial"/>
                <a:cs typeface="Arial"/>
              </a:rPr>
              <a:t>Inl</a:t>
            </a:r>
            <a:r>
              <a:rPr sz="1800" spc="-15" dirty="0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1326" y="5999784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Outl</a:t>
            </a:r>
            <a:r>
              <a:rPr sz="1800" spc="-15" dirty="0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330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85994" y="440817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4746" y="4314190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0373" y="576539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98492" y="3736085"/>
            <a:ext cx="2987040" cy="2726690"/>
          </a:xfrm>
          <a:custGeom>
            <a:avLst/>
            <a:gdLst/>
            <a:ahLst/>
            <a:cxnLst/>
            <a:rect l="l" t="t" r="r" b="b"/>
            <a:pathLst>
              <a:path w="2987040" h="2726690">
                <a:moveTo>
                  <a:pt x="76200" y="1219962"/>
                </a:moveTo>
                <a:lnTo>
                  <a:pt x="44450" y="1219962"/>
                </a:lnTo>
                <a:lnTo>
                  <a:pt x="44450" y="627126"/>
                </a:lnTo>
                <a:lnTo>
                  <a:pt x="31750" y="627126"/>
                </a:lnTo>
                <a:lnTo>
                  <a:pt x="31750" y="1219962"/>
                </a:lnTo>
                <a:lnTo>
                  <a:pt x="0" y="1219962"/>
                </a:lnTo>
                <a:lnTo>
                  <a:pt x="38100" y="1296162"/>
                </a:lnTo>
                <a:lnTo>
                  <a:pt x="69850" y="1232662"/>
                </a:lnTo>
                <a:lnTo>
                  <a:pt x="76200" y="1219962"/>
                </a:lnTo>
                <a:close/>
              </a:path>
              <a:path w="2987040" h="2726690">
                <a:moveTo>
                  <a:pt x="658368" y="1991106"/>
                </a:moveTo>
                <a:lnTo>
                  <a:pt x="626618" y="1991106"/>
                </a:lnTo>
                <a:lnTo>
                  <a:pt x="626618" y="1398270"/>
                </a:lnTo>
                <a:lnTo>
                  <a:pt x="613918" y="1398270"/>
                </a:lnTo>
                <a:lnTo>
                  <a:pt x="613918" y="1991106"/>
                </a:lnTo>
                <a:lnTo>
                  <a:pt x="582168" y="1991106"/>
                </a:lnTo>
                <a:lnTo>
                  <a:pt x="620268" y="2067306"/>
                </a:lnTo>
                <a:lnTo>
                  <a:pt x="652018" y="2003806"/>
                </a:lnTo>
                <a:lnTo>
                  <a:pt x="658368" y="1991106"/>
                </a:lnTo>
                <a:close/>
              </a:path>
              <a:path w="2987040" h="2726690">
                <a:moveTo>
                  <a:pt x="1138428" y="506476"/>
                </a:moveTo>
                <a:lnTo>
                  <a:pt x="772668" y="506476"/>
                </a:lnTo>
                <a:lnTo>
                  <a:pt x="772668" y="474726"/>
                </a:lnTo>
                <a:lnTo>
                  <a:pt x="696468" y="512826"/>
                </a:lnTo>
                <a:lnTo>
                  <a:pt x="772668" y="550926"/>
                </a:lnTo>
                <a:lnTo>
                  <a:pt x="772668" y="519176"/>
                </a:lnTo>
                <a:lnTo>
                  <a:pt x="1138428" y="519176"/>
                </a:lnTo>
                <a:lnTo>
                  <a:pt x="1138428" y="506476"/>
                </a:lnTo>
                <a:close/>
              </a:path>
              <a:path w="2987040" h="2726690">
                <a:moveTo>
                  <a:pt x="1202436" y="2190750"/>
                </a:moveTo>
                <a:lnTo>
                  <a:pt x="1189736" y="2184400"/>
                </a:lnTo>
                <a:lnTo>
                  <a:pt x="1126236" y="2152650"/>
                </a:lnTo>
                <a:lnTo>
                  <a:pt x="1126236" y="2184400"/>
                </a:lnTo>
                <a:lnTo>
                  <a:pt x="632460" y="2184400"/>
                </a:lnTo>
                <a:lnTo>
                  <a:pt x="632460" y="2197100"/>
                </a:lnTo>
                <a:lnTo>
                  <a:pt x="1126236" y="2197100"/>
                </a:lnTo>
                <a:lnTo>
                  <a:pt x="1126236" y="2228850"/>
                </a:lnTo>
                <a:lnTo>
                  <a:pt x="1189736" y="2197100"/>
                </a:lnTo>
                <a:lnTo>
                  <a:pt x="1202436" y="2190750"/>
                </a:lnTo>
                <a:close/>
              </a:path>
              <a:path w="2987040" h="2726690">
                <a:moveTo>
                  <a:pt x="1240536" y="1209294"/>
                </a:moveTo>
                <a:lnTo>
                  <a:pt x="1208786" y="1209294"/>
                </a:lnTo>
                <a:lnTo>
                  <a:pt x="1208786" y="616458"/>
                </a:lnTo>
                <a:lnTo>
                  <a:pt x="1196086" y="616458"/>
                </a:lnTo>
                <a:lnTo>
                  <a:pt x="1196086" y="1209294"/>
                </a:lnTo>
                <a:lnTo>
                  <a:pt x="1164336" y="1209294"/>
                </a:lnTo>
                <a:lnTo>
                  <a:pt x="1202436" y="1285494"/>
                </a:lnTo>
                <a:lnTo>
                  <a:pt x="1234186" y="1221994"/>
                </a:lnTo>
                <a:lnTo>
                  <a:pt x="1240536" y="1209294"/>
                </a:lnTo>
                <a:close/>
              </a:path>
              <a:path w="2987040" h="2726690">
                <a:moveTo>
                  <a:pt x="1513332" y="2612136"/>
                </a:moveTo>
                <a:lnTo>
                  <a:pt x="1475232" y="2612136"/>
                </a:lnTo>
                <a:lnTo>
                  <a:pt x="1475232" y="2468880"/>
                </a:lnTo>
                <a:lnTo>
                  <a:pt x="1437132" y="2468880"/>
                </a:lnTo>
                <a:lnTo>
                  <a:pt x="1437132" y="2612136"/>
                </a:lnTo>
                <a:lnTo>
                  <a:pt x="1399032" y="2612136"/>
                </a:lnTo>
                <a:lnTo>
                  <a:pt x="1456182" y="2726436"/>
                </a:lnTo>
                <a:lnTo>
                  <a:pt x="1503807" y="2631186"/>
                </a:lnTo>
                <a:lnTo>
                  <a:pt x="1513332" y="2612136"/>
                </a:lnTo>
                <a:close/>
              </a:path>
              <a:path w="2987040" h="2726690">
                <a:moveTo>
                  <a:pt x="1513332" y="195072"/>
                </a:moveTo>
                <a:lnTo>
                  <a:pt x="1475232" y="195072"/>
                </a:lnTo>
                <a:lnTo>
                  <a:pt x="1475232" y="0"/>
                </a:lnTo>
                <a:lnTo>
                  <a:pt x="1437132" y="0"/>
                </a:lnTo>
                <a:lnTo>
                  <a:pt x="1437132" y="195072"/>
                </a:lnTo>
                <a:lnTo>
                  <a:pt x="1399032" y="195072"/>
                </a:lnTo>
                <a:lnTo>
                  <a:pt x="1456182" y="309372"/>
                </a:lnTo>
                <a:lnTo>
                  <a:pt x="1503807" y="214122"/>
                </a:lnTo>
                <a:lnTo>
                  <a:pt x="1513332" y="195072"/>
                </a:lnTo>
                <a:close/>
              </a:path>
              <a:path w="2987040" h="2726690">
                <a:moveTo>
                  <a:pt x="1822704" y="2012442"/>
                </a:moveTo>
                <a:lnTo>
                  <a:pt x="1790954" y="2012442"/>
                </a:lnTo>
                <a:lnTo>
                  <a:pt x="1790954" y="1419606"/>
                </a:lnTo>
                <a:lnTo>
                  <a:pt x="1778254" y="1419606"/>
                </a:lnTo>
                <a:lnTo>
                  <a:pt x="1778254" y="2012442"/>
                </a:lnTo>
                <a:lnTo>
                  <a:pt x="1746504" y="2012442"/>
                </a:lnTo>
                <a:lnTo>
                  <a:pt x="1784604" y="2088642"/>
                </a:lnTo>
                <a:lnTo>
                  <a:pt x="1816354" y="2025142"/>
                </a:lnTo>
                <a:lnTo>
                  <a:pt x="1822704" y="2012442"/>
                </a:lnTo>
                <a:close/>
              </a:path>
              <a:path w="2987040" h="2726690">
                <a:moveTo>
                  <a:pt x="2214372" y="512826"/>
                </a:moveTo>
                <a:lnTo>
                  <a:pt x="2201672" y="506476"/>
                </a:lnTo>
                <a:lnTo>
                  <a:pt x="2138172" y="474726"/>
                </a:lnTo>
                <a:lnTo>
                  <a:pt x="2138172" y="506476"/>
                </a:lnTo>
                <a:lnTo>
                  <a:pt x="1772412" y="506476"/>
                </a:lnTo>
                <a:lnTo>
                  <a:pt x="1772412" y="519176"/>
                </a:lnTo>
                <a:lnTo>
                  <a:pt x="2138172" y="519176"/>
                </a:lnTo>
                <a:lnTo>
                  <a:pt x="2138172" y="550926"/>
                </a:lnTo>
                <a:lnTo>
                  <a:pt x="2201672" y="519176"/>
                </a:lnTo>
                <a:lnTo>
                  <a:pt x="2214372" y="512826"/>
                </a:lnTo>
                <a:close/>
              </a:path>
              <a:path w="2987040" h="2726690">
                <a:moveTo>
                  <a:pt x="2343150" y="2170938"/>
                </a:moveTo>
                <a:lnTo>
                  <a:pt x="1911858" y="2170938"/>
                </a:lnTo>
                <a:lnTo>
                  <a:pt x="1911858" y="2142744"/>
                </a:lnTo>
                <a:lnTo>
                  <a:pt x="1835658" y="2180844"/>
                </a:lnTo>
                <a:lnTo>
                  <a:pt x="1911858" y="2218944"/>
                </a:lnTo>
                <a:lnTo>
                  <a:pt x="1911858" y="2190750"/>
                </a:lnTo>
                <a:lnTo>
                  <a:pt x="2343150" y="2190750"/>
                </a:lnTo>
                <a:lnTo>
                  <a:pt x="2343150" y="2170938"/>
                </a:lnTo>
                <a:close/>
              </a:path>
              <a:path w="2987040" h="2726690">
                <a:moveTo>
                  <a:pt x="2404872" y="1259586"/>
                </a:moveTo>
                <a:lnTo>
                  <a:pt x="2373122" y="1259586"/>
                </a:lnTo>
                <a:lnTo>
                  <a:pt x="2373122" y="666750"/>
                </a:lnTo>
                <a:lnTo>
                  <a:pt x="2360422" y="666750"/>
                </a:lnTo>
                <a:lnTo>
                  <a:pt x="2360422" y="1259586"/>
                </a:lnTo>
                <a:lnTo>
                  <a:pt x="2328672" y="1259586"/>
                </a:lnTo>
                <a:lnTo>
                  <a:pt x="2366772" y="1335786"/>
                </a:lnTo>
                <a:lnTo>
                  <a:pt x="2398522" y="1272286"/>
                </a:lnTo>
                <a:lnTo>
                  <a:pt x="2404872" y="1259586"/>
                </a:lnTo>
                <a:close/>
              </a:path>
              <a:path w="2987040" h="2726690">
                <a:moveTo>
                  <a:pt x="2987040" y="2012442"/>
                </a:moveTo>
                <a:lnTo>
                  <a:pt x="2955290" y="2012442"/>
                </a:lnTo>
                <a:lnTo>
                  <a:pt x="2955290" y="1419606"/>
                </a:lnTo>
                <a:lnTo>
                  <a:pt x="2942590" y="1419606"/>
                </a:lnTo>
                <a:lnTo>
                  <a:pt x="2942590" y="2012442"/>
                </a:lnTo>
                <a:lnTo>
                  <a:pt x="2910840" y="2012442"/>
                </a:lnTo>
                <a:lnTo>
                  <a:pt x="2948940" y="2088642"/>
                </a:lnTo>
                <a:lnTo>
                  <a:pt x="2980690" y="2025142"/>
                </a:lnTo>
                <a:lnTo>
                  <a:pt x="2987040" y="2012442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22872" y="452056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2652" y="3671696"/>
            <a:ext cx="667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Blood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04382" y="5791559"/>
            <a:ext cx="895350" cy="6477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30810">
              <a:lnSpc>
                <a:spcPct val="100000"/>
              </a:lnSpc>
              <a:spcBef>
                <a:spcPts val="465"/>
              </a:spcBef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Blood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out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74757" y="5403913"/>
            <a:ext cx="941069" cy="800735"/>
            <a:chOff x="3774757" y="5403913"/>
            <a:chExt cx="941069" cy="800735"/>
          </a:xfrm>
        </p:grpSpPr>
        <p:sp>
          <p:nvSpPr>
            <p:cNvPr id="21" name="object 21"/>
            <p:cNvSpPr/>
            <p:nvPr/>
          </p:nvSpPr>
          <p:spPr>
            <a:xfrm>
              <a:off x="3779520" y="5408676"/>
              <a:ext cx="931544" cy="791210"/>
            </a:xfrm>
            <a:custGeom>
              <a:avLst/>
              <a:gdLst/>
              <a:ahLst/>
              <a:cxnLst/>
              <a:rect l="l" t="t" r="r" b="b"/>
              <a:pathLst>
                <a:path w="931545" h="791210">
                  <a:moveTo>
                    <a:pt x="931163" y="0"/>
                  </a:moveTo>
                  <a:lnTo>
                    <a:pt x="917447" y="790956"/>
                  </a:lnTo>
                </a:path>
                <a:path w="931545" h="791210">
                  <a:moveTo>
                    <a:pt x="917447" y="0"/>
                  </a:moveTo>
                  <a:lnTo>
                    <a:pt x="0" y="173736"/>
                  </a:lnTo>
                </a:path>
              </a:pathLst>
            </a:custGeom>
            <a:ln w="914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33520" y="5532120"/>
              <a:ext cx="663575" cy="548005"/>
            </a:xfrm>
            <a:custGeom>
              <a:avLst/>
              <a:gdLst/>
              <a:ahLst/>
              <a:cxnLst/>
              <a:rect l="l" t="t" r="r" b="b"/>
              <a:pathLst>
                <a:path w="663575" h="548004">
                  <a:moveTo>
                    <a:pt x="589406" y="471703"/>
                  </a:moveTo>
                  <a:lnTo>
                    <a:pt x="587787" y="503006"/>
                  </a:lnTo>
                  <a:lnTo>
                    <a:pt x="600582" y="504062"/>
                  </a:lnTo>
                  <a:lnTo>
                    <a:pt x="599566" y="516724"/>
                  </a:lnTo>
                  <a:lnTo>
                    <a:pt x="587077" y="516724"/>
                  </a:lnTo>
                  <a:lnTo>
                    <a:pt x="585469" y="547801"/>
                  </a:lnTo>
                  <a:lnTo>
                    <a:pt x="656413" y="516724"/>
                  </a:lnTo>
                  <a:lnTo>
                    <a:pt x="599566" y="516724"/>
                  </a:lnTo>
                  <a:lnTo>
                    <a:pt x="587130" y="515697"/>
                  </a:lnTo>
                  <a:lnTo>
                    <a:pt x="658759" y="515697"/>
                  </a:lnTo>
                  <a:lnTo>
                    <a:pt x="663575" y="513587"/>
                  </a:lnTo>
                  <a:lnTo>
                    <a:pt x="589406" y="471703"/>
                  </a:lnTo>
                  <a:close/>
                </a:path>
                <a:path w="663575" h="548004">
                  <a:moveTo>
                    <a:pt x="587787" y="503006"/>
                  </a:moveTo>
                  <a:lnTo>
                    <a:pt x="587130" y="515697"/>
                  </a:lnTo>
                  <a:lnTo>
                    <a:pt x="599566" y="516724"/>
                  </a:lnTo>
                  <a:lnTo>
                    <a:pt x="600582" y="504062"/>
                  </a:lnTo>
                  <a:lnTo>
                    <a:pt x="587787" y="503006"/>
                  </a:lnTo>
                  <a:close/>
                </a:path>
                <a:path w="663575" h="548004">
                  <a:moveTo>
                    <a:pt x="44410" y="75292"/>
                  </a:moveTo>
                  <a:lnTo>
                    <a:pt x="31803" y="76447"/>
                  </a:lnTo>
                  <a:lnTo>
                    <a:pt x="32130" y="79552"/>
                  </a:lnTo>
                  <a:lnTo>
                    <a:pt x="37718" y="105270"/>
                  </a:lnTo>
                  <a:lnTo>
                    <a:pt x="53593" y="155219"/>
                  </a:lnTo>
                  <a:lnTo>
                    <a:pt x="75183" y="203022"/>
                  </a:lnTo>
                  <a:lnTo>
                    <a:pt x="102107" y="248564"/>
                  </a:lnTo>
                  <a:lnTo>
                    <a:pt x="134238" y="291350"/>
                  </a:lnTo>
                  <a:lnTo>
                    <a:pt x="171068" y="331342"/>
                  </a:lnTo>
                  <a:lnTo>
                    <a:pt x="212343" y="368211"/>
                  </a:lnTo>
                  <a:lnTo>
                    <a:pt x="257809" y="401688"/>
                  </a:lnTo>
                  <a:lnTo>
                    <a:pt x="306958" y="431482"/>
                  </a:lnTo>
                  <a:lnTo>
                    <a:pt x="359537" y="457441"/>
                  </a:lnTo>
                  <a:lnTo>
                    <a:pt x="415416" y="479247"/>
                  </a:lnTo>
                  <a:lnTo>
                    <a:pt x="473963" y="496722"/>
                  </a:lnTo>
                  <a:lnTo>
                    <a:pt x="535177" y="509396"/>
                  </a:lnTo>
                  <a:lnTo>
                    <a:pt x="587130" y="515697"/>
                  </a:lnTo>
                  <a:lnTo>
                    <a:pt x="587787" y="503006"/>
                  </a:lnTo>
                  <a:lnTo>
                    <a:pt x="567816" y="501357"/>
                  </a:lnTo>
                  <a:lnTo>
                    <a:pt x="537082" y="496823"/>
                  </a:lnTo>
                  <a:lnTo>
                    <a:pt x="476884" y="484352"/>
                  </a:lnTo>
                  <a:lnTo>
                    <a:pt x="419226" y="467156"/>
                  </a:lnTo>
                  <a:lnTo>
                    <a:pt x="364363" y="445719"/>
                  </a:lnTo>
                  <a:lnTo>
                    <a:pt x="312800" y="420242"/>
                  </a:lnTo>
                  <a:lnTo>
                    <a:pt x="264667" y="390982"/>
                  </a:lnTo>
                  <a:lnTo>
                    <a:pt x="220090" y="358165"/>
                  </a:lnTo>
                  <a:lnTo>
                    <a:pt x="179704" y="322071"/>
                  </a:lnTo>
                  <a:lnTo>
                    <a:pt x="143763" y="283006"/>
                  </a:lnTo>
                  <a:lnTo>
                    <a:pt x="112394" y="241211"/>
                  </a:lnTo>
                  <a:lnTo>
                    <a:pt x="86232" y="196837"/>
                  </a:lnTo>
                  <a:lnTo>
                    <a:pt x="65277" y="150342"/>
                  </a:lnTo>
                  <a:lnTo>
                    <a:pt x="49910" y="101803"/>
                  </a:lnTo>
                  <a:lnTo>
                    <a:pt x="44576" y="76847"/>
                  </a:lnTo>
                  <a:lnTo>
                    <a:pt x="44410" y="75292"/>
                  </a:lnTo>
                  <a:close/>
                </a:path>
                <a:path w="663575" h="548004">
                  <a:moveTo>
                    <a:pt x="30987" y="0"/>
                  </a:moveTo>
                  <a:lnTo>
                    <a:pt x="0" y="79362"/>
                  </a:lnTo>
                  <a:lnTo>
                    <a:pt x="31803" y="76447"/>
                  </a:lnTo>
                  <a:lnTo>
                    <a:pt x="30479" y="63880"/>
                  </a:lnTo>
                  <a:lnTo>
                    <a:pt x="43052" y="62585"/>
                  </a:lnTo>
                  <a:lnTo>
                    <a:pt x="69850" y="62585"/>
                  </a:lnTo>
                  <a:lnTo>
                    <a:pt x="30987" y="0"/>
                  </a:lnTo>
                  <a:close/>
                </a:path>
                <a:path w="663575" h="548004">
                  <a:moveTo>
                    <a:pt x="43052" y="62585"/>
                  </a:moveTo>
                  <a:lnTo>
                    <a:pt x="30479" y="63880"/>
                  </a:lnTo>
                  <a:lnTo>
                    <a:pt x="31803" y="76447"/>
                  </a:lnTo>
                  <a:lnTo>
                    <a:pt x="44410" y="75292"/>
                  </a:lnTo>
                  <a:lnTo>
                    <a:pt x="43052" y="62585"/>
                  </a:lnTo>
                  <a:close/>
                </a:path>
                <a:path w="663575" h="548004">
                  <a:moveTo>
                    <a:pt x="69850" y="62585"/>
                  </a:moveTo>
                  <a:lnTo>
                    <a:pt x="43052" y="62585"/>
                  </a:lnTo>
                  <a:lnTo>
                    <a:pt x="44410" y="75292"/>
                  </a:lnTo>
                  <a:lnTo>
                    <a:pt x="75945" y="72402"/>
                  </a:lnTo>
                  <a:lnTo>
                    <a:pt x="69850" y="62585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59148" y="5721807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78</a:t>
            </a:r>
            <a:r>
              <a:rPr sz="1600" spc="-5" dirty="0">
                <a:solidFill>
                  <a:srgbClr val="FF0000"/>
                </a:solidFill>
                <a:latin typeface="Symbol"/>
                <a:cs typeface="Symbol"/>
              </a:rPr>
              <a:t></a:t>
            </a:r>
            <a:endParaRPr sz="1600">
              <a:latin typeface="Symbol"/>
              <a:cs typeface="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85867" y="4907153"/>
            <a:ext cx="457200" cy="340995"/>
            <a:chOff x="4785867" y="4907153"/>
            <a:chExt cx="457200" cy="340995"/>
          </a:xfrm>
        </p:grpSpPr>
        <p:sp>
          <p:nvSpPr>
            <p:cNvPr id="25" name="object 25"/>
            <p:cNvSpPr/>
            <p:nvPr/>
          </p:nvSpPr>
          <p:spPr>
            <a:xfrm>
              <a:off x="4785867" y="4907153"/>
              <a:ext cx="318135" cy="83820"/>
            </a:xfrm>
            <a:custGeom>
              <a:avLst/>
              <a:gdLst/>
              <a:ahLst/>
              <a:cxnLst/>
              <a:rect l="l" t="t" r="r" b="b"/>
              <a:pathLst>
                <a:path w="318135" h="83820">
                  <a:moveTo>
                    <a:pt x="241723" y="52049"/>
                  </a:moveTo>
                  <a:lnTo>
                    <a:pt x="236601" y="83312"/>
                  </a:lnTo>
                  <a:lnTo>
                    <a:pt x="318008" y="58039"/>
                  </a:lnTo>
                  <a:lnTo>
                    <a:pt x="312558" y="54102"/>
                  </a:lnTo>
                  <a:lnTo>
                    <a:pt x="254254" y="54102"/>
                  </a:lnTo>
                  <a:lnTo>
                    <a:pt x="241723" y="52049"/>
                  </a:lnTo>
                  <a:close/>
                </a:path>
                <a:path w="318135" h="83820">
                  <a:moveTo>
                    <a:pt x="243784" y="39467"/>
                  </a:moveTo>
                  <a:lnTo>
                    <a:pt x="241723" y="52049"/>
                  </a:lnTo>
                  <a:lnTo>
                    <a:pt x="254254" y="54102"/>
                  </a:lnTo>
                  <a:lnTo>
                    <a:pt x="256412" y="41529"/>
                  </a:lnTo>
                  <a:lnTo>
                    <a:pt x="243784" y="39467"/>
                  </a:lnTo>
                  <a:close/>
                </a:path>
                <a:path w="318135" h="83820">
                  <a:moveTo>
                    <a:pt x="248920" y="8128"/>
                  </a:moveTo>
                  <a:lnTo>
                    <a:pt x="243784" y="39467"/>
                  </a:lnTo>
                  <a:lnTo>
                    <a:pt x="256412" y="41529"/>
                  </a:lnTo>
                  <a:lnTo>
                    <a:pt x="254254" y="54102"/>
                  </a:lnTo>
                  <a:lnTo>
                    <a:pt x="312558" y="54102"/>
                  </a:lnTo>
                  <a:lnTo>
                    <a:pt x="248920" y="8128"/>
                  </a:lnTo>
                  <a:close/>
                </a:path>
                <a:path w="318135" h="83820">
                  <a:moveTo>
                    <a:pt x="2032" y="0"/>
                  </a:moveTo>
                  <a:lnTo>
                    <a:pt x="0" y="12446"/>
                  </a:lnTo>
                  <a:lnTo>
                    <a:pt x="241723" y="52049"/>
                  </a:lnTo>
                  <a:lnTo>
                    <a:pt x="243784" y="39467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867" y="4997196"/>
              <a:ext cx="76200" cy="1539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24551" y="5164709"/>
              <a:ext cx="318135" cy="83820"/>
            </a:xfrm>
            <a:custGeom>
              <a:avLst/>
              <a:gdLst/>
              <a:ahLst/>
              <a:cxnLst/>
              <a:rect l="l" t="t" r="r" b="b"/>
              <a:pathLst>
                <a:path w="318135" h="83820">
                  <a:moveTo>
                    <a:pt x="241723" y="52049"/>
                  </a:moveTo>
                  <a:lnTo>
                    <a:pt x="236600" y="83312"/>
                  </a:lnTo>
                  <a:lnTo>
                    <a:pt x="318008" y="58039"/>
                  </a:lnTo>
                  <a:lnTo>
                    <a:pt x="312558" y="54102"/>
                  </a:lnTo>
                  <a:lnTo>
                    <a:pt x="254253" y="54102"/>
                  </a:lnTo>
                  <a:lnTo>
                    <a:pt x="241723" y="52049"/>
                  </a:lnTo>
                  <a:close/>
                </a:path>
                <a:path w="318135" h="83820">
                  <a:moveTo>
                    <a:pt x="243784" y="39467"/>
                  </a:moveTo>
                  <a:lnTo>
                    <a:pt x="241723" y="52049"/>
                  </a:lnTo>
                  <a:lnTo>
                    <a:pt x="254253" y="54102"/>
                  </a:lnTo>
                  <a:lnTo>
                    <a:pt x="256412" y="41529"/>
                  </a:lnTo>
                  <a:lnTo>
                    <a:pt x="243784" y="39467"/>
                  </a:lnTo>
                  <a:close/>
                </a:path>
                <a:path w="318135" h="83820">
                  <a:moveTo>
                    <a:pt x="248920" y="8128"/>
                  </a:moveTo>
                  <a:lnTo>
                    <a:pt x="243784" y="39467"/>
                  </a:lnTo>
                  <a:lnTo>
                    <a:pt x="256412" y="41529"/>
                  </a:lnTo>
                  <a:lnTo>
                    <a:pt x="254253" y="54102"/>
                  </a:lnTo>
                  <a:lnTo>
                    <a:pt x="312558" y="54102"/>
                  </a:lnTo>
                  <a:lnTo>
                    <a:pt x="248920" y="8128"/>
                  </a:lnTo>
                  <a:close/>
                </a:path>
                <a:path w="318135" h="83820">
                  <a:moveTo>
                    <a:pt x="2032" y="0"/>
                  </a:moveTo>
                  <a:lnTo>
                    <a:pt x="0" y="12446"/>
                  </a:lnTo>
                  <a:lnTo>
                    <a:pt x="241723" y="52049"/>
                  </a:lnTo>
                  <a:lnTo>
                    <a:pt x="243784" y="39467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64209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172325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体外静态培养</a:t>
            </a:r>
            <a:endParaRPr sz="2800">
              <a:latin typeface="华文中宋"/>
              <a:cs typeface="华文中宋"/>
            </a:endParaRPr>
          </a:p>
          <a:p>
            <a:pPr marL="584200" lvl="1" indent="-190500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58420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仿生流道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+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定向多孔结构促进肝细胞向支架内生长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4039" y="2573198"/>
            <a:ext cx="3093552" cy="19271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95" y="4797552"/>
            <a:ext cx="8250935" cy="1655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963" y="2522242"/>
            <a:ext cx="2590800" cy="19887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2804" y="2597825"/>
            <a:ext cx="2460626" cy="18991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7355" y="6513372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华文中宋"/>
                <a:cs typeface="华文中宋"/>
              </a:rPr>
              <a:t>区域</a:t>
            </a:r>
            <a:r>
              <a:rPr sz="1800" b="1" spc="-5" dirty="0">
                <a:latin typeface="华文中宋"/>
                <a:cs typeface="华文中宋"/>
              </a:rPr>
              <a:t>1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5235" y="6513372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华文中宋"/>
                <a:cs typeface="华文中宋"/>
              </a:rPr>
              <a:t>区域</a:t>
            </a:r>
            <a:r>
              <a:rPr sz="1800" b="1" spc="-5" dirty="0">
                <a:latin typeface="华文中宋"/>
                <a:cs typeface="华文中宋"/>
              </a:rPr>
              <a:t>2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6267" y="6513372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华文中宋"/>
                <a:cs typeface="华文中宋"/>
              </a:rPr>
              <a:t>区域</a:t>
            </a:r>
            <a:r>
              <a:rPr sz="1800" b="1" spc="-5" dirty="0">
                <a:latin typeface="华文中宋"/>
                <a:cs typeface="华文中宋"/>
              </a:rPr>
              <a:t>3</a:t>
            </a:r>
            <a:endParaRPr sz="1800">
              <a:latin typeface="华文中宋"/>
              <a:cs typeface="华文中宋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7045" y="6513372"/>
            <a:ext cx="62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华文中宋"/>
                <a:cs typeface="华文中宋"/>
              </a:rPr>
              <a:t>区域</a:t>
            </a:r>
            <a:r>
              <a:rPr sz="1800" b="1" spc="-5" dirty="0">
                <a:latin typeface="华文中宋"/>
                <a:cs typeface="华文中宋"/>
              </a:rPr>
              <a:t>4</a:t>
            </a:r>
            <a:endParaRPr sz="1800">
              <a:latin typeface="华文中宋"/>
              <a:cs typeface="华文中宋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641" y="1204461"/>
            <a:ext cx="809625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乳房可降解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植入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物</a:t>
            </a:r>
            <a:r>
              <a:rPr sz="2800" b="1" spc="-1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功能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再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生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国际首例可降解的乳房肿瘤修复，目前已经临床应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用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例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6540" y="2514600"/>
            <a:ext cx="2214372" cy="16703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50152" y="4474464"/>
            <a:ext cx="2327148" cy="182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72605" y="2280664"/>
            <a:ext cx="2664460" cy="45466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523875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252525"/>
                </a:solidFill>
                <a:latin typeface="宋体"/>
                <a:cs typeface="宋体"/>
              </a:rPr>
              <a:t>乳房肿瘤可降解修复</a:t>
            </a:r>
            <a:endParaRPr sz="1600">
              <a:latin typeface="宋体"/>
              <a:cs typeface="宋体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1208" y="2284475"/>
            <a:ext cx="5168265" cy="4593590"/>
            <a:chOff x="521208" y="2284475"/>
            <a:chExt cx="5168265" cy="4593590"/>
          </a:xfrm>
        </p:grpSpPr>
        <p:sp>
          <p:nvSpPr>
            <p:cNvPr id="9" name="object 9"/>
            <p:cNvSpPr/>
            <p:nvPr/>
          </p:nvSpPr>
          <p:spPr>
            <a:xfrm>
              <a:off x="3176778" y="2303525"/>
              <a:ext cx="2493645" cy="4555490"/>
            </a:xfrm>
            <a:custGeom>
              <a:avLst/>
              <a:gdLst/>
              <a:ahLst/>
              <a:cxnLst/>
              <a:rect l="l" t="t" r="r" b="b"/>
              <a:pathLst>
                <a:path w="2493645" h="4555490">
                  <a:moveTo>
                    <a:pt x="0" y="4555236"/>
                  </a:moveTo>
                  <a:lnTo>
                    <a:pt x="2493264" y="4555236"/>
                  </a:lnTo>
                  <a:lnTo>
                    <a:pt x="2493264" y="0"/>
                  </a:lnTo>
                  <a:lnTo>
                    <a:pt x="0" y="0"/>
                  </a:lnTo>
                  <a:lnTo>
                    <a:pt x="0" y="4555236"/>
                  </a:lnTo>
                  <a:close/>
                </a:path>
              </a:pathLst>
            </a:custGeom>
            <a:ln w="38100">
              <a:solidFill>
                <a:srgbClr val="171B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4031" y="2372868"/>
              <a:ext cx="2263140" cy="1822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208" y="2372868"/>
              <a:ext cx="1834895" cy="18668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208" y="4555236"/>
              <a:ext cx="1834895" cy="18577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30424" y="4294632"/>
              <a:ext cx="500380" cy="485140"/>
            </a:xfrm>
            <a:custGeom>
              <a:avLst/>
              <a:gdLst/>
              <a:ahLst/>
              <a:cxnLst/>
              <a:rect l="l" t="t" r="r" b="b"/>
              <a:pathLst>
                <a:path w="500380" h="485139">
                  <a:moveTo>
                    <a:pt x="257556" y="0"/>
                  </a:moveTo>
                  <a:lnTo>
                    <a:pt x="257556" y="121158"/>
                  </a:lnTo>
                  <a:lnTo>
                    <a:pt x="0" y="121158"/>
                  </a:lnTo>
                  <a:lnTo>
                    <a:pt x="0" y="363474"/>
                  </a:lnTo>
                  <a:lnTo>
                    <a:pt x="257556" y="363474"/>
                  </a:lnTo>
                  <a:lnTo>
                    <a:pt x="257556" y="484632"/>
                  </a:lnTo>
                  <a:lnTo>
                    <a:pt x="499871" y="242316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30424" y="4294632"/>
              <a:ext cx="500380" cy="485140"/>
            </a:xfrm>
            <a:custGeom>
              <a:avLst/>
              <a:gdLst/>
              <a:ahLst/>
              <a:cxnLst/>
              <a:rect l="l" t="t" r="r" b="b"/>
              <a:pathLst>
                <a:path w="500380" h="485139">
                  <a:moveTo>
                    <a:pt x="0" y="121158"/>
                  </a:moveTo>
                  <a:lnTo>
                    <a:pt x="257556" y="121158"/>
                  </a:lnTo>
                  <a:lnTo>
                    <a:pt x="257556" y="0"/>
                  </a:lnTo>
                  <a:lnTo>
                    <a:pt x="499871" y="242316"/>
                  </a:lnTo>
                  <a:lnTo>
                    <a:pt x="257556" y="484632"/>
                  </a:lnTo>
                  <a:lnTo>
                    <a:pt x="257556" y="363474"/>
                  </a:lnTo>
                  <a:lnTo>
                    <a:pt x="0" y="363474"/>
                  </a:lnTo>
                  <a:lnTo>
                    <a:pt x="0" y="121158"/>
                  </a:lnTo>
                  <a:close/>
                </a:path>
              </a:pathLst>
            </a:custGeom>
            <a:ln w="914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2054" y="2280666"/>
            <a:ext cx="2013585" cy="4554220"/>
          </a:xfrm>
          <a:prstGeom prst="rect">
            <a:avLst/>
          </a:prstGeom>
          <a:ln w="38100">
            <a:solidFill>
              <a:srgbClr val="00AF5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35560" algn="ctr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肿瘤形</a:t>
            </a:r>
            <a:r>
              <a:rPr sz="1400" b="1" spc="-20" dirty="0">
                <a:solidFill>
                  <a:srgbClr val="000099"/>
                </a:solidFill>
                <a:latin typeface="黑体"/>
                <a:cs typeface="黑体"/>
              </a:rPr>
              <a:t>态</a:t>
            </a: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建模</a:t>
            </a: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1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黑体"/>
              <a:cs typeface="黑体"/>
            </a:endParaRPr>
          </a:p>
          <a:p>
            <a:pPr marL="635" algn="ctr">
              <a:lnSpc>
                <a:spcPct val="100000"/>
              </a:lnSpc>
            </a:pP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原位设计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55109" y="4258183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力学优化</a:t>
            </a:r>
            <a:endParaRPr sz="1400">
              <a:latin typeface="黑体"/>
              <a:cs typeface="黑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6209" y="6547510"/>
            <a:ext cx="91566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个性化</a:t>
            </a:r>
            <a:r>
              <a:rPr sz="1400" b="1" spc="-20" dirty="0">
                <a:solidFill>
                  <a:srgbClr val="000099"/>
                </a:solidFill>
                <a:latin typeface="黑体"/>
                <a:cs typeface="黑体"/>
              </a:rPr>
              <a:t>制</a:t>
            </a:r>
            <a:r>
              <a:rPr sz="1400" b="1" spc="-5" dirty="0">
                <a:solidFill>
                  <a:srgbClr val="000099"/>
                </a:solidFill>
                <a:latin typeface="黑体"/>
                <a:cs typeface="黑体"/>
              </a:rPr>
              <a:t>造</a:t>
            </a:r>
            <a:endParaRPr sz="1400">
              <a:latin typeface="黑体"/>
              <a:cs typeface="黑体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3196" y="4290059"/>
            <a:ext cx="2832100" cy="2192020"/>
            <a:chOff x="3473196" y="4290059"/>
            <a:chExt cx="2832100" cy="219202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3196" y="4570475"/>
              <a:ext cx="2077212" cy="19110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95772" y="4294631"/>
              <a:ext cx="504825" cy="429895"/>
            </a:xfrm>
            <a:custGeom>
              <a:avLst/>
              <a:gdLst/>
              <a:ahLst/>
              <a:cxnLst/>
              <a:rect l="l" t="t" r="r" b="b"/>
              <a:pathLst>
                <a:path w="504825" h="429895">
                  <a:moveTo>
                    <a:pt x="288543" y="0"/>
                  </a:moveTo>
                  <a:lnTo>
                    <a:pt x="288543" y="107442"/>
                  </a:lnTo>
                  <a:lnTo>
                    <a:pt x="0" y="107442"/>
                  </a:lnTo>
                  <a:lnTo>
                    <a:pt x="0" y="322326"/>
                  </a:lnTo>
                  <a:lnTo>
                    <a:pt x="288543" y="322326"/>
                  </a:lnTo>
                  <a:lnTo>
                    <a:pt x="288543" y="429768"/>
                  </a:lnTo>
                  <a:lnTo>
                    <a:pt x="504443" y="214884"/>
                  </a:lnTo>
                  <a:lnTo>
                    <a:pt x="2885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95772" y="4294631"/>
              <a:ext cx="504825" cy="429895"/>
            </a:xfrm>
            <a:custGeom>
              <a:avLst/>
              <a:gdLst/>
              <a:ahLst/>
              <a:cxnLst/>
              <a:rect l="l" t="t" r="r" b="b"/>
              <a:pathLst>
                <a:path w="504825" h="429895">
                  <a:moveTo>
                    <a:pt x="0" y="107442"/>
                  </a:moveTo>
                  <a:lnTo>
                    <a:pt x="288543" y="107442"/>
                  </a:lnTo>
                  <a:lnTo>
                    <a:pt x="288543" y="0"/>
                  </a:lnTo>
                  <a:lnTo>
                    <a:pt x="504443" y="214884"/>
                  </a:lnTo>
                  <a:lnTo>
                    <a:pt x="288543" y="429768"/>
                  </a:lnTo>
                  <a:lnTo>
                    <a:pt x="288543" y="322326"/>
                  </a:lnTo>
                  <a:lnTo>
                    <a:pt x="0" y="322326"/>
                  </a:lnTo>
                  <a:lnTo>
                    <a:pt x="0" y="10744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581025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可降解气管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外悬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挂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支架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率先实现了临床应用，完成临床试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验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6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例</a:t>
            </a:r>
            <a:endParaRPr sz="2400">
              <a:latin typeface="微软雅黑"/>
              <a:cs typeface="微软雅黑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6051" y="2305811"/>
            <a:ext cx="8427720" cy="4231005"/>
            <a:chOff x="416051" y="2305811"/>
            <a:chExt cx="8427720" cy="4231005"/>
          </a:xfrm>
        </p:grpSpPr>
        <p:sp>
          <p:nvSpPr>
            <p:cNvPr id="6" name="object 6"/>
            <p:cNvSpPr/>
            <p:nvPr/>
          </p:nvSpPr>
          <p:spPr>
            <a:xfrm>
              <a:off x="978742" y="4097273"/>
              <a:ext cx="7396480" cy="2157730"/>
            </a:xfrm>
            <a:custGeom>
              <a:avLst/>
              <a:gdLst/>
              <a:ahLst/>
              <a:cxnLst/>
              <a:rect l="l" t="t" r="r" b="b"/>
              <a:pathLst>
                <a:path w="7396480" h="2157729">
                  <a:moveTo>
                    <a:pt x="7318167" y="0"/>
                  </a:moveTo>
                  <a:lnTo>
                    <a:pt x="7342893" y="63168"/>
                  </a:lnTo>
                  <a:lnTo>
                    <a:pt x="7362860" y="126234"/>
                  </a:lnTo>
                  <a:lnTo>
                    <a:pt x="7378128" y="189154"/>
                  </a:lnTo>
                  <a:lnTo>
                    <a:pt x="7388759" y="251882"/>
                  </a:lnTo>
                  <a:lnTo>
                    <a:pt x="7394812" y="314373"/>
                  </a:lnTo>
                  <a:lnTo>
                    <a:pt x="7396349" y="376583"/>
                  </a:lnTo>
                  <a:lnTo>
                    <a:pt x="7395443" y="407568"/>
                  </a:lnTo>
                  <a:lnTo>
                    <a:pt x="7390319" y="469272"/>
                  </a:lnTo>
                  <a:lnTo>
                    <a:pt x="7380830" y="530582"/>
                  </a:lnTo>
                  <a:lnTo>
                    <a:pt x="7367037" y="591454"/>
                  </a:lnTo>
                  <a:lnTo>
                    <a:pt x="7349001" y="651843"/>
                  </a:lnTo>
                  <a:lnTo>
                    <a:pt x="7326782" y="711704"/>
                  </a:lnTo>
                  <a:lnTo>
                    <a:pt x="7300440" y="770992"/>
                  </a:lnTo>
                  <a:lnTo>
                    <a:pt x="7270038" y="829663"/>
                  </a:lnTo>
                  <a:lnTo>
                    <a:pt x="7235634" y="887671"/>
                  </a:lnTo>
                  <a:lnTo>
                    <a:pt x="7197290" y="944972"/>
                  </a:lnTo>
                  <a:lnTo>
                    <a:pt x="7155067" y="1001521"/>
                  </a:lnTo>
                  <a:lnTo>
                    <a:pt x="7109025" y="1057273"/>
                  </a:lnTo>
                  <a:lnTo>
                    <a:pt x="7059225" y="1112184"/>
                  </a:lnTo>
                  <a:lnTo>
                    <a:pt x="7005728" y="1166208"/>
                  </a:lnTo>
                  <a:lnTo>
                    <a:pt x="6977611" y="1192873"/>
                  </a:lnTo>
                  <a:lnTo>
                    <a:pt x="6948593" y="1219300"/>
                  </a:lnTo>
                  <a:lnTo>
                    <a:pt x="6918681" y="1245483"/>
                  </a:lnTo>
                  <a:lnTo>
                    <a:pt x="6887883" y="1271417"/>
                  </a:lnTo>
                  <a:lnTo>
                    <a:pt x="6856205" y="1297095"/>
                  </a:lnTo>
                  <a:lnTo>
                    <a:pt x="6823657" y="1322512"/>
                  </a:lnTo>
                  <a:lnTo>
                    <a:pt x="6790244" y="1347663"/>
                  </a:lnTo>
                  <a:lnTo>
                    <a:pt x="6755976" y="1372542"/>
                  </a:lnTo>
                  <a:lnTo>
                    <a:pt x="6720859" y="1397143"/>
                  </a:lnTo>
                  <a:lnTo>
                    <a:pt x="6684901" y="1421461"/>
                  </a:lnTo>
                  <a:lnTo>
                    <a:pt x="6648109" y="1445490"/>
                  </a:lnTo>
                  <a:lnTo>
                    <a:pt x="6610492" y="1469225"/>
                  </a:lnTo>
                  <a:lnTo>
                    <a:pt x="6572057" y="1492659"/>
                  </a:lnTo>
                  <a:lnTo>
                    <a:pt x="6532811" y="1515788"/>
                  </a:lnTo>
                  <a:lnTo>
                    <a:pt x="6492762" y="1538605"/>
                  </a:lnTo>
                  <a:lnTo>
                    <a:pt x="6451917" y="1561106"/>
                  </a:lnTo>
                  <a:lnTo>
                    <a:pt x="6410285" y="1583284"/>
                  </a:lnTo>
                  <a:lnTo>
                    <a:pt x="6367872" y="1605134"/>
                  </a:lnTo>
                  <a:lnTo>
                    <a:pt x="6324687" y="1626650"/>
                  </a:lnTo>
                  <a:lnTo>
                    <a:pt x="6280736" y="1647828"/>
                  </a:lnTo>
                  <a:lnTo>
                    <a:pt x="6236028" y="1668660"/>
                  </a:lnTo>
                  <a:lnTo>
                    <a:pt x="6190570" y="1689141"/>
                  </a:lnTo>
                  <a:lnTo>
                    <a:pt x="6144370" y="1709267"/>
                  </a:lnTo>
                  <a:lnTo>
                    <a:pt x="6097434" y="1729031"/>
                  </a:lnTo>
                  <a:lnTo>
                    <a:pt x="6049772" y="1748427"/>
                  </a:lnTo>
                  <a:lnTo>
                    <a:pt x="6001390" y="1767451"/>
                  </a:lnTo>
                  <a:lnTo>
                    <a:pt x="5952296" y="1786096"/>
                  </a:lnTo>
                  <a:lnTo>
                    <a:pt x="5902497" y="1804357"/>
                  </a:lnTo>
                  <a:lnTo>
                    <a:pt x="5852002" y="1822228"/>
                  </a:lnTo>
                  <a:lnTo>
                    <a:pt x="5800817" y="1839704"/>
                  </a:lnTo>
                  <a:lnTo>
                    <a:pt x="5748951" y="1856779"/>
                  </a:lnTo>
                  <a:lnTo>
                    <a:pt x="5696410" y="1873448"/>
                  </a:lnTo>
                  <a:lnTo>
                    <a:pt x="5643203" y="1889704"/>
                  </a:lnTo>
                  <a:lnTo>
                    <a:pt x="5589337" y="1905543"/>
                  </a:lnTo>
                  <a:lnTo>
                    <a:pt x="5534819" y="1920958"/>
                  </a:lnTo>
                  <a:lnTo>
                    <a:pt x="5479658" y="1935945"/>
                  </a:lnTo>
                  <a:lnTo>
                    <a:pt x="5423860" y="1950496"/>
                  </a:lnTo>
                  <a:lnTo>
                    <a:pt x="5367434" y="1964608"/>
                  </a:lnTo>
                  <a:lnTo>
                    <a:pt x="5310387" y="1978274"/>
                  </a:lnTo>
                  <a:lnTo>
                    <a:pt x="5252726" y="1991489"/>
                  </a:lnTo>
                  <a:lnTo>
                    <a:pt x="5194460" y="2004246"/>
                  </a:lnTo>
                  <a:lnTo>
                    <a:pt x="5135595" y="2016541"/>
                  </a:lnTo>
                  <a:lnTo>
                    <a:pt x="5076139" y="2028368"/>
                  </a:lnTo>
                  <a:lnTo>
                    <a:pt x="5016100" y="2039721"/>
                  </a:lnTo>
                  <a:lnTo>
                    <a:pt x="4955486" y="2050595"/>
                  </a:lnTo>
                  <a:lnTo>
                    <a:pt x="4894304" y="2060984"/>
                  </a:lnTo>
                  <a:lnTo>
                    <a:pt x="4832561" y="2070882"/>
                  </a:lnTo>
                  <a:lnTo>
                    <a:pt x="4770265" y="2080284"/>
                  </a:lnTo>
                  <a:lnTo>
                    <a:pt x="4707425" y="2089184"/>
                  </a:lnTo>
                  <a:lnTo>
                    <a:pt x="4644046" y="2097577"/>
                  </a:lnTo>
                  <a:lnTo>
                    <a:pt x="4580138" y="2105457"/>
                  </a:lnTo>
                  <a:lnTo>
                    <a:pt x="4515707" y="2112818"/>
                  </a:lnTo>
                  <a:lnTo>
                    <a:pt x="4450761" y="2119655"/>
                  </a:lnTo>
                  <a:lnTo>
                    <a:pt x="4391384" y="2125401"/>
                  </a:lnTo>
                  <a:lnTo>
                    <a:pt x="4332040" y="2130665"/>
                  </a:lnTo>
                  <a:lnTo>
                    <a:pt x="4272738" y="2135450"/>
                  </a:lnTo>
                  <a:lnTo>
                    <a:pt x="4213486" y="2139759"/>
                  </a:lnTo>
                  <a:lnTo>
                    <a:pt x="4154293" y="2143595"/>
                  </a:lnTo>
                  <a:lnTo>
                    <a:pt x="4095169" y="2146960"/>
                  </a:lnTo>
                  <a:lnTo>
                    <a:pt x="4036121" y="2149857"/>
                  </a:lnTo>
                  <a:lnTo>
                    <a:pt x="3977158" y="2152289"/>
                  </a:lnTo>
                  <a:lnTo>
                    <a:pt x="3918290" y="2154259"/>
                  </a:lnTo>
                  <a:lnTo>
                    <a:pt x="3859525" y="2155769"/>
                  </a:lnTo>
                  <a:lnTo>
                    <a:pt x="3800871" y="2156822"/>
                  </a:lnTo>
                  <a:lnTo>
                    <a:pt x="3742338" y="2157422"/>
                  </a:lnTo>
                  <a:lnTo>
                    <a:pt x="3683934" y="2157570"/>
                  </a:lnTo>
                  <a:lnTo>
                    <a:pt x="3625668" y="2157270"/>
                  </a:lnTo>
                  <a:lnTo>
                    <a:pt x="3567549" y="2156524"/>
                  </a:lnTo>
                  <a:lnTo>
                    <a:pt x="3509585" y="2155335"/>
                  </a:lnTo>
                  <a:lnTo>
                    <a:pt x="3451785" y="2153707"/>
                  </a:lnTo>
                  <a:lnTo>
                    <a:pt x="3394158" y="2151641"/>
                  </a:lnTo>
                  <a:lnTo>
                    <a:pt x="3336712" y="2149140"/>
                  </a:lnTo>
                  <a:lnTo>
                    <a:pt x="3279457" y="2146208"/>
                  </a:lnTo>
                  <a:lnTo>
                    <a:pt x="3222401" y="2142846"/>
                  </a:lnTo>
                  <a:lnTo>
                    <a:pt x="3165553" y="2139059"/>
                  </a:lnTo>
                  <a:lnTo>
                    <a:pt x="3108922" y="2134848"/>
                  </a:lnTo>
                  <a:lnTo>
                    <a:pt x="3052516" y="2130216"/>
                  </a:lnTo>
                  <a:lnTo>
                    <a:pt x="2996344" y="2125167"/>
                  </a:lnTo>
                  <a:lnTo>
                    <a:pt x="2940414" y="2119702"/>
                  </a:lnTo>
                  <a:lnTo>
                    <a:pt x="2884737" y="2113825"/>
                  </a:lnTo>
                  <a:lnTo>
                    <a:pt x="2829319" y="2107539"/>
                  </a:lnTo>
                  <a:lnTo>
                    <a:pt x="2774171" y="2100846"/>
                  </a:lnTo>
                  <a:lnTo>
                    <a:pt x="2719300" y="2093748"/>
                  </a:lnTo>
                  <a:lnTo>
                    <a:pt x="2664716" y="2086250"/>
                  </a:lnTo>
                  <a:lnTo>
                    <a:pt x="2610427" y="2078353"/>
                  </a:lnTo>
                  <a:lnTo>
                    <a:pt x="2556442" y="2070061"/>
                  </a:lnTo>
                  <a:lnTo>
                    <a:pt x="2502770" y="2061375"/>
                  </a:lnTo>
                  <a:lnTo>
                    <a:pt x="2449420" y="2052300"/>
                  </a:lnTo>
                  <a:lnTo>
                    <a:pt x="2396399" y="2042837"/>
                  </a:lnTo>
                  <a:lnTo>
                    <a:pt x="2343718" y="2032990"/>
                  </a:lnTo>
                  <a:lnTo>
                    <a:pt x="2291384" y="2022761"/>
                  </a:lnTo>
                  <a:lnTo>
                    <a:pt x="2239407" y="2012153"/>
                  </a:lnTo>
                  <a:lnTo>
                    <a:pt x="2187795" y="2001168"/>
                  </a:lnTo>
                  <a:lnTo>
                    <a:pt x="2136557" y="1989811"/>
                  </a:lnTo>
                  <a:lnTo>
                    <a:pt x="2085701" y="1978082"/>
                  </a:lnTo>
                  <a:lnTo>
                    <a:pt x="2035237" y="1965986"/>
                  </a:lnTo>
                  <a:lnTo>
                    <a:pt x="1985173" y="1953525"/>
                  </a:lnTo>
                  <a:lnTo>
                    <a:pt x="1935518" y="1940701"/>
                  </a:lnTo>
                  <a:lnTo>
                    <a:pt x="1886281" y="1927518"/>
                  </a:lnTo>
                  <a:lnTo>
                    <a:pt x="1837470" y="1913978"/>
                  </a:lnTo>
                  <a:lnTo>
                    <a:pt x="1789094" y="1900084"/>
                  </a:lnTo>
                  <a:lnTo>
                    <a:pt x="1741162" y="1885838"/>
                  </a:lnTo>
                  <a:lnTo>
                    <a:pt x="1693683" y="1871245"/>
                  </a:lnTo>
                  <a:lnTo>
                    <a:pt x="1646665" y="1856305"/>
                  </a:lnTo>
                  <a:lnTo>
                    <a:pt x="1600117" y="1841023"/>
                  </a:lnTo>
                  <a:lnTo>
                    <a:pt x="1554047" y="1825401"/>
                  </a:lnTo>
                  <a:lnTo>
                    <a:pt x="1508466" y="1809441"/>
                  </a:lnTo>
                  <a:lnTo>
                    <a:pt x="1463381" y="1793147"/>
                  </a:lnTo>
                  <a:lnTo>
                    <a:pt x="1418800" y="1776521"/>
                  </a:lnTo>
                  <a:lnTo>
                    <a:pt x="1374734" y="1759566"/>
                  </a:lnTo>
                  <a:lnTo>
                    <a:pt x="1331190" y="1742285"/>
                  </a:lnTo>
                  <a:lnTo>
                    <a:pt x="1288178" y="1724680"/>
                  </a:lnTo>
                  <a:lnTo>
                    <a:pt x="1245705" y="1706755"/>
                  </a:lnTo>
                  <a:lnTo>
                    <a:pt x="1203781" y="1688512"/>
                  </a:lnTo>
                  <a:lnTo>
                    <a:pt x="1162415" y="1669953"/>
                  </a:lnTo>
                  <a:lnTo>
                    <a:pt x="1121615" y="1651083"/>
                  </a:lnTo>
                  <a:lnTo>
                    <a:pt x="1081390" y="1631903"/>
                  </a:lnTo>
                  <a:lnTo>
                    <a:pt x="1041748" y="1612415"/>
                  </a:lnTo>
                  <a:lnTo>
                    <a:pt x="1002699" y="1592624"/>
                  </a:lnTo>
                  <a:lnTo>
                    <a:pt x="964252" y="1572532"/>
                  </a:lnTo>
                  <a:lnTo>
                    <a:pt x="926414" y="1552142"/>
                  </a:lnTo>
                  <a:lnTo>
                    <a:pt x="889195" y="1531455"/>
                  </a:lnTo>
                  <a:lnTo>
                    <a:pt x="852603" y="1510476"/>
                  </a:lnTo>
                  <a:lnTo>
                    <a:pt x="816648" y="1489207"/>
                  </a:lnTo>
                  <a:lnTo>
                    <a:pt x="781337" y="1467650"/>
                  </a:lnTo>
                  <a:lnTo>
                    <a:pt x="746680" y="1445809"/>
                  </a:lnTo>
                  <a:lnTo>
                    <a:pt x="712686" y="1423686"/>
                  </a:lnTo>
                  <a:lnTo>
                    <a:pt x="679362" y="1401283"/>
                  </a:lnTo>
                  <a:lnTo>
                    <a:pt x="646719" y="1378605"/>
                  </a:lnTo>
                  <a:lnTo>
                    <a:pt x="614764" y="1355653"/>
                  </a:lnTo>
                  <a:lnTo>
                    <a:pt x="583506" y="1332431"/>
                  </a:lnTo>
                  <a:lnTo>
                    <a:pt x="552955" y="1308941"/>
                  </a:lnTo>
                  <a:lnTo>
                    <a:pt x="523118" y="1285185"/>
                  </a:lnTo>
                  <a:lnTo>
                    <a:pt x="465625" y="1236890"/>
                  </a:lnTo>
                  <a:lnTo>
                    <a:pt x="411096" y="1187568"/>
                  </a:lnTo>
                  <a:lnTo>
                    <a:pt x="359600" y="1137240"/>
                  </a:lnTo>
                  <a:lnTo>
                    <a:pt x="311209" y="1085930"/>
                  </a:lnTo>
                  <a:lnTo>
                    <a:pt x="265992" y="1033660"/>
                  </a:lnTo>
                  <a:lnTo>
                    <a:pt x="224019" y="980451"/>
                  </a:lnTo>
                  <a:lnTo>
                    <a:pt x="185360" y="926326"/>
                  </a:lnTo>
                  <a:lnTo>
                    <a:pt x="150085" y="871307"/>
                  </a:lnTo>
                  <a:lnTo>
                    <a:pt x="118264" y="815417"/>
                  </a:lnTo>
                  <a:lnTo>
                    <a:pt x="89966" y="758677"/>
                  </a:lnTo>
                  <a:lnTo>
                    <a:pt x="57893" y="681791"/>
                  </a:lnTo>
                  <a:lnTo>
                    <a:pt x="41374" y="633410"/>
                  </a:lnTo>
                  <a:lnTo>
                    <a:pt x="27605" y="584880"/>
                  </a:lnTo>
                  <a:lnTo>
                    <a:pt x="16585" y="536228"/>
                  </a:lnTo>
                  <a:lnTo>
                    <a:pt x="8315" y="487482"/>
                  </a:lnTo>
                  <a:lnTo>
                    <a:pt x="2793" y="438668"/>
                  </a:lnTo>
                  <a:lnTo>
                    <a:pt x="22" y="389813"/>
                  </a:lnTo>
                  <a:lnTo>
                    <a:pt x="0" y="340944"/>
                  </a:lnTo>
                  <a:lnTo>
                    <a:pt x="2727" y="292089"/>
                  </a:lnTo>
                  <a:lnTo>
                    <a:pt x="8204" y="243275"/>
                  </a:lnTo>
                  <a:lnTo>
                    <a:pt x="16430" y="194529"/>
                  </a:lnTo>
                  <a:lnTo>
                    <a:pt x="27406" y="145877"/>
                  </a:lnTo>
                  <a:lnTo>
                    <a:pt x="41131" y="97347"/>
                  </a:lnTo>
                  <a:lnTo>
                    <a:pt x="57606" y="48966"/>
                  </a:lnTo>
                  <a:lnTo>
                    <a:pt x="76831" y="762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05216" y="4098035"/>
              <a:ext cx="398780" cy="365125"/>
            </a:xfrm>
            <a:custGeom>
              <a:avLst/>
              <a:gdLst/>
              <a:ahLst/>
              <a:cxnLst/>
              <a:rect l="l" t="t" r="r" b="b"/>
              <a:pathLst>
                <a:path w="398779" h="365125">
                  <a:moveTo>
                    <a:pt x="90931" y="0"/>
                  </a:moveTo>
                  <a:lnTo>
                    <a:pt x="0" y="364997"/>
                  </a:lnTo>
                </a:path>
                <a:path w="398779" h="365125">
                  <a:moveTo>
                    <a:pt x="91439" y="0"/>
                  </a:moveTo>
                  <a:lnTo>
                    <a:pt x="398525" y="270509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8763" y="5189219"/>
              <a:ext cx="1517903" cy="13472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1612" y="5187695"/>
              <a:ext cx="1517903" cy="13274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5847" y="2305811"/>
              <a:ext cx="1677924" cy="1316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9031" y="3121151"/>
              <a:ext cx="1956815" cy="1636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1" y="2336291"/>
              <a:ext cx="1531620" cy="13180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7671" y="3118103"/>
              <a:ext cx="1915668" cy="168554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8904" y="3660469"/>
            <a:ext cx="10972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术前</a:t>
            </a:r>
            <a:r>
              <a:rPr sz="1400" b="1" dirty="0">
                <a:solidFill>
                  <a:srgbClr val="000099"/>
                </a:solidFill>
                <a:latin typeface="宋体"/>
                <a:cs typeface="宋体"/>
              </a:rPr>
              <a:t>气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管</a:t>
            </a:r>
            <a:r>
              <a:rPr sz="1400" b="1" spc="-15" dirty="0">
                <a:solidFill>
                  <a:srgbClr val="000099"/>
                </a:solidFill>
                <a:latin typeface="宋体"/>
                <a:cs typeface="宋体"/>
              </a:rPr>
              <a:t>狭</a:t>
            </a:r>
            <a:r>
              <a:rPr sz="1400" b="1" dirty="0">
                <a:solidFill>
                  <a:srgbClr val="000099"/>
                </a:solidFill>
                <a:latin typeface="宋体"/>
                <a:cs typeface="宋体"/>
              </a:rPr>
              <a:t>窄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78811" y="4833873"/>
            <a:ext cx="145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外支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架悬</a:t>
            </a:r>
            <a:r>
              <a:rPr sz="1400" b="1" spc="-15" dirty="0">
                <a:solidFill>
                  <a:srgbClr val="000099"/>
                </a:solidFill>
                <a:latin typeface="宋体"/>
                <a:cs typeface="宋体"/>
              </a:rPr>
              <a:t>挂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示意图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2561" y="6545376"/>
            <a:ext cx="14547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可降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解气</a:t>
            </a:r>
            <a:r>
              <a:rPr sz="1400" b="1" spc="-15" dirty="0">
                <a:solidFill>
                  <a:srgbClr val="000099"/>
                </a:solidFill>
                <a:latin typeface="宋体"/>
                <a:cs typeface="宋体"/>
              </a:rPr>
              <a:t>管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外支架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7510" y="6554825"/>
            <a:ext cx="741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手术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过程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07533" y="4787265"/>
            <a:ext cx="1541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术后</a:t>
            </a:r>
            <a:r>
              <a:rPr sz="1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7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个月三</a:t>
            </a:r>
            <a:r>
              <a:rPr sz="1400" b="1" spc="-20" dirty="0">
                <a:solidFill>
                  <a:srgbClr val="000099"/>
                </a:solidFill>
                <a:latin typeface="宋体"/>
                <a:cs typeface="宋体"/>
              </a:rPr>
              <a:t>维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影像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8821" y="3683253"/>
            <a:ext cx="1543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solidFill>
                  <a:srgbClr val="000099"/>
                </a:solidFill>
                <a:latin typeface="宋体"/>
                <a:cs typeface="宋体"/>
              </a:rPr>
              <a:t>术后</a:t>
            </a:r>
            <a:r>
              <a:rPr sz="1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7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个月恢</a:t>
            </a:r>
            <a:r>
              <a:rPr sz="1400" b="1" spc="-15" dirty="0">
                <a:solidFill>
                  <a:srgbClr val="000099"/>
                </a:solidFill>
                <a:latin typeface="宋体"/>
                <a:cs typeface="宋体"/>
              </a:rPr>
              <a:t>复</a:t>
            </a:r>
            <a:r>
              <a:rPr sz="1400" b="1" spc="-5" dirty="0">
                <a:solidFill>
                  <a:srgbClr val="000099"/>
                </a:solidFill>
                <a:latin typeface="宋体"/>
                <a:cs typeface="宋体"/>
              </a:rPr>
              <a:t>情况</a:t>
            </a:r>
            <a:endParaRPr sz="1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21864"/>
            <a:ext cx="9144000" cy="4140835"/>
            <a:chOff x="0" y="2721864"/>
            <a:chExt cx="9144000" cy="41408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4423" y="3572256"/>
              <a:ext cx="2695955" cy="15278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0380" y="3436620"/>
              <a:ext cx="2113787" cy="11445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0380" y="4602478"/>
              <a:ext cx="2113787" cy="2211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3944" y="2721864"/>
              <a:ext cx="1613915" cy="8503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641" y="1204461"/>
            <a:ext cx="486537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皮肤肌肉血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管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——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多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织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皮肤与肌肉损伤现场修复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4476" y="1274063"/>
            <a:ext cx="2889504" cy="202377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23944" y="5210555"/>
            <a:ext cx="2601468" cy="14523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3776" y="2683764"/>
            <a:ext cx="3456432" cy="12542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9872" y="4363211"/>
            <a:ext cx="3461004" cy="16946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77815" y="2811907"/>
            <a:ext cx="8305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5" dirty="0">
                <a:latin typeface="宋体"/>
                <a:cs typeface="宋体"/>
              </a:rPr>
              <a:t>缺损组织样品</a:t>
            </a:r>
            <a:endParaRPr sz="10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217409" cy="14509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导电心肌补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片多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材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料微</a:t>
            </a:r>
            <a:r>
              <a:rPr sz="2800" b="1" spc="25" dirty="0">
                <a:solidFill>
                  <a:srgbClr val="FF3300"/>
                </a:solidFill>
                <a:latin typeface="华文中宋"/>
                <a:cs typeface="华文中宋"/>
              </a:rPr>
              <a:t>纳</a:t>
            </a:r>
            <a:r>
              <a:rPr sz="2800" b="1" spc="-15" dirty="0">
                <a:solidFill>
                  <a:srgbClr val="FF3300"/>
                </a:solidFill>
                <a:latin typeface="Times New Roman"/>
                <a:cs typeface="Times New Roman"/>
              </a:rPr>
              <a:t>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高压静电驱动的微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纳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打印自动化装备系统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培养第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4-8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天之间，心肌跳动频率稳定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在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120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次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分钟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2852" y="2808731"/>
            <a:ext cx="3467100" cy="35615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11" y="2808731"/>
            <a:ext cx="4722561" cy="3570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52142" y="6444488"/>
            <a:ext cx="2726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52525"/>
                </a:solidFill>
                <a:latin typeface="宋体"/>
                <a:cs typeface="宋体"/>
              </a:rPr>
              <a:t>高压静电驱动微</a:t>
            </a:r>
            <a:r>
              <a:rPr sz="1600" b="1" spc="-20" dirty="0">
                <a:solidFill>
                  <a:srgbClr val="252525"/>
                </a:solidFill>
                <a:latin typeface="宋体"/>
                <a:cs typeface="宋体"/>
              </a:rPr>
              <a:t>纳</a:t>
            </a:r>
            <a:r>
              <a:rPr sz="1600" b="1" spc="-5" dirty="0">
                <a:solidFill>
                  <a:srgbClr val="252525"/>
                </a:solidFill>
                <a:latin typeface="Times New Roman"/>
                <a:cs typeface="Times New Roman"/>
              </a:rPr>
              <a:t>3D</a:t>
            </a:r>
            <a:r>
              <a:rPr sz="1600" b="1" dirty="0">
                <a:solidFill>
                  <a:srgbClr val="252525"/>
                </a:solidFill>
                <a:latin typeface="宋体"/>
                <a:cs typeface="宋体"/>
              </a:rPr>
              <a:t>打印设备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5453" y="6444488"/>
            <a:ext cx="1659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52525"/>
                </a:solidFill>
                <a:latin typeface="宋体"/>
                <a:cs typeface="宋体"/>
              </a:rPr>
              <a:t>心肌自主跳动实验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65493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三、</a:t>
            </a:r>
            <a:r>
              <a:rPr spc="-10" dirty="0"/>
              <a:t>研</a:t>
            </a:r>
            <a:r>
              <a:rPr spc="-5" dirty="0"/>
              <a:t>究与</a:t>
            </a:r>
            <a:r>
              <a:rPr spc="-10" dirty="0"/>
              <a:t>应</a:t>
            </a:r>
            <a:r>
              <a:rPr spc="-5" dirty="0"/>
              <a:t>用：</a:t>
            </a:r>
            <a:r>
              <a:rPr spc="-10" dirty="0"/>
              <a:t>人</a:t>
            </a:r>
            <a:r>
              <a:rPr spc="-5" dirty="0"/>
              <a:t>体个</a:t>
            </a:r>
            <a:r>
              <a:rPr spc="-10" dirty="0"/>
              <a:t>性</a:t>
            </a:r>
            <a:r>
              <a:rPr spc="-5" dirty="0"/>
              <a:t>化植</a:t>
            </a:r>
            <a:r>
              <a:rPr spc="-10" dirty="0"/>
              <a:t>入物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7567930" cy="19265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类脑神经组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织研究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体外类脑组织打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印</a:t>
            </a:r>
            <a:r>
              <a:rPr sz="2400" b="1" spc="5" dirty="0">
                <a:solidFill>
                  <a:srgbClr val="3333CC"/>
                </a:solidFill>
                <a:latin typeface="Times New Roman"/>
                <a:cs typeface="Times New Roman"/>
              </a:rPr>
              <a:t>/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培养一体化系统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保证神经细胞的氧分子供给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打印梯度类脑组</a:t>
            </a:r>
            <a:r>
              <a:rPr sz="2400" b="1" spc="-15" dirty="0">
                <a:solidFill>
                  <a:srgbClr val="3333CC"/>
                </a:solidFill>
                <a:latin typeface="微软雅黑"/>
                <a:cs typeface="微软雅黑"/>
              </a:rPr>
              <a:t>织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，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4h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后细胞的存活率在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90%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以上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756" y="3310128"/>
            <a:ext cx="4405335" cy="28737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2247" y="3310128"/>
            <a:ext cx="3445971" cy="28379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68017" y="6395720"/>
            <a:ext cx="2275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52525"/>
                </a:solidFill>
                <a:latin typeface="宋体"/>
                <a:cs typeface="宋体"/>
              </a:rPr>
              <a:t>体外打印培养一体化系统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5782" y="6400596"/>
            <a:ext cx="2067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52525"/>
                </a:solidFill>
                <a:latin typeface="宋体"/>
                <a:cs typeface="宋体"/>
              </a:rPr>
              <a:t>类脑组织多层结构制造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4275" y="359712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一、</a:t>
            </a:r>
            <a:r>
              <a:rPr spc="-10" dirty="0"/>
              <a:t>意</a:t>
            </a:r>
            <a:r>
              <a:rPr spc="-5" dirty="0"/>
              <a:t>义与</a:t>
            </a:r>
            <a:r>
              <a:rPr spc="-10" dirty="0"/>
              <a:t>方法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4800" y="433372"/>
            <a:ext cx="166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金属熔覆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799" y="988107"/>
            <a:ext cx="8176159" cy="409728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15"/>
              </a:spcBef>
            </a:pP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材料</a:t>
            </a:r>
            <a:r>
              <a:rPr sz="2400" b="1" spc="-5" dirty="0" err="1">
                <a:solidFill>
                  <a:srgbClr val="990000"/>
                </a:solidFill>
                <a:latin typeface="黑体"/>
                <a:cs typeface="黑体"/>
              </a:rPr>
              <a:t>：</a:t>
            </a:r>
            <a:r>
              <a:rPr sz="2400" b="1" dirty="0" err="1">
                <a:solidFill>
                  <a:srgbClr val="006FC0"/>
                </a:solidFill>
                <a:latin typeface="黑体"/>
                <a:cs typeface="黑体"/>
              </a:rPr>
              <a:t>金属粉</a:t>
            </a:r>
            <a:r>
              <a:rPr lang="en-US" sz="2400" dirty="0"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990000"/>
                </a:solidFill>
                <a:latin typeface="黑体"/>
                <a:cs typeface="黑体"/>
              </a:rPr>
              <a:t>特点</a:t>
            </a:r>
            <a:r>
              <a:rPr sz="2400" b="1" spc="-5" dirty="0" err="1">
                <a:solidFill>
                  <a:srgbClr val="990000"/>
                </a:solidFill>
                <a:latin typeface="黑体"/>
                <a:cs typeface="黑体"/>
              </a:rPr>
              <a:t>：</a:t>
            </a:r>
            <a:r>
              <a:rPr sz="2400" b="1" dirty="0" err="1">
                <a:solidFill>
                  <a:srgbClr val="000099"/>
                </a:solidFill>
                <a:latin typeface="黑体"/>
                <a:cs typeface="黑体"/>
              </a:rPr>
              <a:t>精度较高</a:t>
            </a:r>
            <a:r>
              <a:rPr lang="en-US" sz="2400" dirty="0">
                <a:latin typeface="黑体"/>
                <a:cs typeface="黑体"/>
              </a:rPr>
              <a:t> </a:t>
            </a:r>
            <a:r>
              <a:rPr sz="2400" b="1" dirty="0" err="1">
                <a:solidFill>
                  <a:srgbClr val="000099"/>
                </a:solidFill>
                <a:latin typeface="黑体"/>
                <a:cs typeface="黑体"/>
              </a:rPr>
              <a:t>尺寸大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 </a:t>
            </a:r>
            <a:r>
              <a:rPr sz="2400" b="1" dirty="0">
                <a:solidFill>
                  <a:srgbClr val="990000"/>
                </a:solidFill>
                <a:latin typeface="黑体"/>
                <a:cs typeface="黑体"/>
              </a:rPr>
              <a:t>价格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：高</a:t>
            </a:r>
            <a:endParaRPr sz="2400" dirty="0">
              <a:latin typeface="黑体"/>
              <a:cs typeface="黑体"/>
            </a:endParaRPr>
          </a:p>
        </p:txBody>
      </p:sp>
      <p:pic>
        <p:nvPicPr>
          <p:cNvPr id="9" name="object 4">
            <a:extLst>
              <a:ext uri="{FF2B5EF4-FFF2-40B4-BE49-F238E27FC236}">
                <a16:creationId xmlns:a16="http://schemas.microsoft.com/office/drawing/2014/main" id="{02B8C70F-F4CF-480A-8E1A-D717A5D834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633" y="2251521"/>
            <a:ext cx="6618912" cy="4164471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70FC8E48-5249-4561-9C3A-EFB749E630AF}"/>
              </a:ext>
            </a:extLst>
          </p:cNvPr>
          <p:cNvSpPr txBox="1"/>
          <p:nvPr/>
        </p:nvSpPr>
        <p:spPr>
          <a:xfrm>
            <a:off x="6352311" y="2421749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solidFill>
                  <a:srgbClr val="000099"/>
                </a:solidFill>
                <a:latin typeface="黑体"/>
                <a:cs typeface="黑体"/>
              </a:rPr>
              <a:t>车辆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C0FA93BA-DB6A-4BA3-8BF3-A6421F9B61D9}"/>
              </a:ext>
            </a:extLst>
          </p:cNvPr>
          <p:cNvSpPr txBox="1"/>
          <p:nvPr/>
        </p:nvSpPr>
        <p:spPr>
          <a:xfrm>
            <a:off x="6675144" y="3955528"/>
            <a:ext cx="63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0" dirty="0">
                <a:solidFill>
                  <a:srgbClr val="000099"/>
                </a:solidFill>
                <a:latin typeface="黑体"/>
                <a:cs typeface="黑体"/>
              </a:rPr>
              <a:t>飞</a:t>
            </a:r>
            <a:r>
              <a:rPr sz="1600" b="1" spc="-5" dirty="0">
                <a:solidFill>
                  <a:srgbClr val="000099"/>
                </a:solidFill>
                <a:latin typeface="黑体"/>
                <a:cs typeface="黑体"/>
              </a:rPr>
              <a:t>行</a:t>
            </a:r>
            <a:r>
              <a:rPr sz="1600" b="1" spc="-10" dirty="0">
                <a:solidFill>
                  <a:srgbClr val="000099"/>
                </a:solidFill>
                <a:latin typeface="黑体"/>
                <a:cs typeface="黑体"/>
              </a:rPr>
              <a:t>器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8AA8B445-04A2-49BD-BB02-DA1319CC2497}"/>
              </a:ext>
            </a:extLst>
          </p:cNvPr>
          <p:cNvSpPr txBox="1"/>
          <p:nvPr/>
        </p:nvSpPr>
        <p:spPr>
          <a:xfrm>
            <a:off x="5865519" y="5750139"/>
            <a:ext cx="1316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工业</a:t>
            </a:r>
            <a:r>
              <a:rPr sz="16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/</a:t>
            </a: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商用机器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09500543-2E87-4B76-968C-7285FB53F6CE}"/>
              </a:ext>
            </a:extLst>
          </p:cNvPr>
          <p:cNvSpPr txBox="1"/>
          <p:nvPr/>
        </p:nvSpPr>
        <p:spPr>
          <a:xfrm>
            <a:off x="1970175" y="5677597"/>
            <a:ext cx="12515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消</a:t>
            </a:r>
            <a:r>
              <a:rPr sz="1600" b="1" spc="-5" dirty="0">
                <a:solidFill>
                  <a:srgbClr val="000099"/>
                </a:solidFill>
                <a:latin typeface="黑体"/>
                <a:cs typeface="黑体"/>
              </a:rPr>
              <a:t>费电</a:t>
            </a: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子</a:t>
            </a:r>
            <a:r>
              <a:rPr sz="1600" b="1" spc="-5" dirty="0">
                <a:solidFill>
                  <a:srgbClr val="000099"/>
                </a:solidFill>
                <a:latin typeface="黑体"/>
                <a:cs typeface="黑体"/>
              </a:rPr>
              <a:t>产</a:t>
            </a:r>
            <a:r>
              <a:rPr sz="1600" b="1" spc="-15" dirty="0">
                <a:solidFill>
                  <a:srgbClr val="000099"/>
                </a:solidFill>
                <a:latin typeface="黑体"/>
                <a:cs typeface="黑体"/>
              </a:rPr>
              <a:t>品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F6048950-B66E-4131-AF73-8FD3B74D04D9}"/>
              </a:ext>
            </a:extLst>
          </p:cNvPr>
          <p:cNvSpPr txBox="1"/>
          <p:nvPr/>
        </p:nvSpPr>
        <p:spPr>
          <a:xfrm>
            <a:off x="916228" y="4297463"/>
            <a:ext cx="1316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医疗</a:t>
            </a:r>
            <a:r>
              <a:rPr sz="16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/</a:t>
            </a: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口腔医学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8EF3CEA-BE5F-4B8C-9F56-8FB58A1DCD1A}"/>
              </a:ext>
            </a:extLst>
          </p:cNvPr>
          <p:cNvSpPr txBox="1"/>
          <p:nvPr/>
        </p:nvSpPr>
        <p:spPr>
          <a:xfrm>
            <a:off x="982979" y="3022510"/>
            <a:ext cx="842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学</a:t>
            </a:r>
            <a:r>
              <a:rPr sz="1600" b="1" spc="-5" dirty="0">
                <a:solidFill>
                  <a:srgbClr val="000099"/>
                </a:solidFill>
                <a:latin typeface="黑体"/>
                <a:cs typeface="黑体"/>
              </a:rPr>
              <a:t>术研</a:t>
            </a:r>
            <a:r>
              <a:rPr sz="1600" b="1" spc="-15" dirty="0">
                <a:solidFill>
                  <a:srgbClr val="000099"/>
                </a:solidFill>
                <a:latin typeface="黑体"/>
                <a:cs typeface="黑体"/>
              </a:rPr>
              <a:t>究</a:t>
            </a:r>
            <a:endParaRPr sz="1600">
              <a:latin typeface="黑体"/>
              <a:cs typeface="黑体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A6DF7F67-0049-492E-ADA7-B6A1A3D5F8F2}"/>
              </a:ext>
            </a:extLst>
          </p:cNvPr>
          <p:cNvSpPr txBox="1"/>
          <p:nvPr/>
        </p:nvSpPr>
        <p:spPr>
          <a:xfrm>
            <a:off x="304799" y="1480475"/>
            <a:ext cx="3324225" cy="1210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应用领域</a:t>
            </a:r>
            <a:endParaRPr sz="2800" dirty="0">
              <a:latin typeface="华文中宋"/>
              <a:cs typeface="华文中宋"/>
            </a:endParaRPr>
          </a:p>
          <a:p>
            <a:pPr marL="2886075" algn="ctr">
              <a:lnSpc>
                <a:spcPts val="1795"/>
              </a:lnSpc>
              <a:spcBef>
                <a:spcPts val="2380"/>
              </a:spcBef>
            </a:pPr>
            <a:r>
              <a:rPr sz="1600" b="1" spc="10" dirty="0">
                <a:solidFill>
                  <a:srgbClr val="000099"/>
                </a:solidFill>
                <a:latin typeface="黑体"/>
                <a:cs typeface="黑体"/>
              </a:rPr>
              <a:t>建筑</a:t>
            </a:r>
            <a:endParaRPr sz="1600" dirty="0">
              <a:latin typeface="黑体"/>
              <a:cs typeface="黑体"/>
            </a:endParaRPr>
          </a:p>
          <a:p>
            <a:pPr marL="118110" algn="ctr">
              <a:lnSpc>
                <a:spcPts val="1795"/>
              </a:lnSpc>
            </a:pPr>
            <a:r>
              <a:rPr sz="1600" b="1" spc="10" dirty="0">
                <a:solidFill>
                  <a:srgbClr val="000099"/>
                </a:solidFill>
                <a:latin typeface="黑体"/>
                <a:cs typeface="黑体"/>
              </a:rPr>
              <a:t>政府</a:t>
            </a:r>
            <a:r>
              <a:rPr sz="16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/</a:t>
            </a:r>
            <a:r>
              <a:rPr sz="1600" b="1" spc="10" dirty="0">
                <a:solidFill>
                  <a:srgbClr val="000099"/>
                </a:solidFill>
                <a:latin typeface="黑体"/>
                <a:cs typeface="黑体"/>
              </a:rPr>
              <a:t>军事</a:t>
            </a:r>
            <a:endParaRPr sz="1600" dirty="0">
              <a:latin typeface="黑体"/>
              <a:cs typeface="黑体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BF469B7C-B9D4-4932-8A7C-00A2E5BF6CFA}"/>
              </a:ext>
            </a:extLst>
          </p:cNvPr>
          <p:cNvSpPr txBox="1"/>
          <p:nvPr/>
        </p:nvSpPr>
        <p:spPr>
          <a:xfrm>
            <a:off x="4321454" y="1910879"/>
            <a:ext cx="43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000099"/>
                </a:solidFill>
                <a:latin typeface="黑体"/>
                <a:cs typeface="黑体"/>
              </a:rPr>
              <a:t>其他</a:t>
            </a:r>
            <a:endParaRPr sz="1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四、</a:t>
            </a:r>
            <a:r>
              <a:rPr spc="-10" dirty="0"/>
              <a:t>未</a:t>
            </a:r>
            <a:r>
              <a:rPr spc="-5" dirty="0"/>
              <a:t>来与</a:t>
            </a:r>
            <a:r>
              <a:rPr spc="-10" dirty="0"/>
              <a:t>前景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6334760" cy="2402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4D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比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打印多了一个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“D”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也就是时间纬度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多是指智能材料的增材制造</a:t>
            </a:r>
            <a:r>
              <a:rPr sz="2400" b="1" spc="5" dirty="0">
                <a:solidFill>
                  <a:srgbClr val="3333CC"/>
                </a:solidFill>
                <a:latin typeface="微软雅黑"/>
                <a:cs typeface="微软雅黑"/>
              </a:rPr>
              <a:t>（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打印技术）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由固定结构向可变结构转化</a:t>
            </a:r>
            <a:endParaRPr sz="2400">
              <a:latin typeface="微软雅黑"/>
              <a:cs typeface="微软雅黑"/>
            </a:endParaRPr>
          </a:p>
          <a:p>
            <a:pPr marL="462915" lvl="1" indent="-182880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2013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2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美国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MIT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首次展示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4D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打印技术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3835908"/>
            <a:ext cx="4823460" cy="2653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2852" y="4136135"/>
            <a:ext cx="3581400" cy="172669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四、</a:t>
            </a:r>
            <a:r>
              <a:rPr spc="-10" dirty="0"/>
              <a:t>未</a:t>
            </a:r>
            <a:r>
              <a:rPr spc="-5" dirty="0"/>
              <a:t>来与</a:t>
            </a:r>
            <a:r>
              <a:rPr spc="-10" dirty="0"/>
              <a:t>前景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04461"/>
            <a:ext cx="486283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集成电路制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造与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结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构同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步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制造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设计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材料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制造融合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628" y="1844039"/>
            <a:ext cx="3313176" cy="2590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532" y="4724400"/>
            <a:ext cx="5184648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四、</a:t>
            </a:r>
            <a:r>
              <a:rPr spc="-10" dirty="0"/>
              <a:t>未</a:t>
            </a:r>
            <a:r>
              <a:rPr spc="-5" dirty="0"/>
              <a:t>来与</a:t>
            </a:r>
            <a:r>
              <a:rPr spc="-10" dirty="0"/>
              <a:t>前景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27200"/>
            <a:ext cx="1665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打印器官</a:t>
            </a:r>
            <a:endParaRPr sz="2800">
              <a:latin typeface="华文中宋"/>
              <a:cs typeface="华文中宋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120" y="1269491"/>
            <a:ext cx="3601211" cy="23591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1559" y="3788664"/>
            <a:ext cx="3547872" cy="208788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94715" y="5949696"/>
            <a:ext cx="8057515" cy="640080"/>
          </a:xfrm>
          <a:custGeom>
            <a:avLst/>
            <a:gdLst/>
            <a:ahLst/>
            <a:cxnLst/>
            <a:rect l="l" t="t" r="r" b="b"/>
            <a:pathLst>
              <a:path w="8057515" h="640079">
                <a:moveTo>
                  <a:pt x="8057388" y="0"/>
                </a:moveTo>
                <a:lnTo>
                  <a:pt x="0" y="0"/>
                </a:lnTo>
                <a:lnTo>
                  <a:pt x="0" y="640079"/>
                </a:lnTo>
                <a:lnTo>
                  <a:pt x="8057388" y="640079"/>
                </a:lnTo>
                <a:lnTo>
                  <a:pt x="8057388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4065" y="4555947"/>
            <a:ext cx="8384540" cy="1991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890" indent="-214629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6352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创造新物种</a:t>
            </a:r>
            <a:endParaRPr sz="2800">
              <a:latin typeface="华文中宋"/>
              <a:cs typeface="华文中宋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华文中宋"/>
              <a:cs typeface="华文中宋"/>
            </a:endParaRPr>
          </a:p>
          <a:p>
            <a:pPr marL="12700">
              <a:lnSpc>
                <a:spcPct val="100000"/>
              </a:lnSpc>
            </a:pPr>
            <a:r>
              <a:rPr sz="3600" b="1" spc="-10" dirty="0">
                <a:solidFill>
                  <a:srgbClr val="000099"/>
                </a:solidFill>
                <a:latin typeface="宋体"/>
                <a:cs typeface="宋体"/>
              </a:rPr>
              <a:t>李嘉诚千万美元投资</a:t>
            </a:r>
            <a:r>
              <a:rPr sz="3600" b="1" dirty="0">
                <a:solidFill>
                  <a:srgbClr val="000099"/>
                </a:solidFill>
                <a:latin typeface="宋体"/>
                <a:cs typeface="宋体"/>
              </a:rPr>
              <a:t>“</a:t>
            </a:r>
            <a:r>
              <a:rPr sz="3600" b="1" dirty="0">
                <a:solidFill>
                  <a:srgbClr val="000099"/>
                </a:solidFill>
                <a:latin typeface="Times New Roman"/>
                <a:cs typeface="Times New Roman"/>
              </a:rPr>
              <a:t>3D</a:t>
            </a:r>
            <a:r>
              <a:rPr sz="3600" b="1" spc="-10" dirty="0">
                <a:solidFill>
                  <a:srgbClr val="000099"/>
                </a:solidFill>
                <a:latin typeface="宋体"/>
                <a:cs typeface="宋体"/>
              </a:rPr>
              <a:t>打印猪肉”公司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四、</a:t>
            </a:r>
            <a:r>
              <a:rPr spc="-10" dirty="0"/>
              <a:t>未</a:t>
            </a:r>
            <a:r>
              <a:rPr spc="-5" dirty="0"/>
              <a:t>来与</a:t>
            </a:r>
            <a:r>
              <a:rPr spc="-10" dirty="0"/>
              <a:t>前景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641" y="1227200"/>
            <a:ext cx="20218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打印新建筑</a:t>
            </a:r>
            <a:endParaRPr sz="2800">
              <a:latin typeface="华文中宋"/>
              <a:cs typeface="华文中宋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" y="4001515"/>
            <a:ext cx="2378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从地球向太空</a:t>
            </a:r>
            <a:endParaRPr sz="2800">
              <a:latin typeface="华文中宋"/>
              <a:cs typeface="华文中宋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15567" y="1700783"/>
            <a:ext cx="7417434" cy="5035550"/>
            <a:chOff x="1115567" y="1700783"/>
            <a:chExt cx="7417434" cy="50355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5927" y="4076698"/>
              <a:ext cx="4536948" cy="26593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567" y="1700783"/>
              <a:ext cx="4608576" cy="2351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610870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四、</a:t>
            </a:r>
            <a:r>
              <a:rPr spc="-10" dirty="0"/>
              <a:t>未</a:t>
            </a:r>
            <a:r>
              <a:rPr spc="-5" dirty="0"/>
              <a:t>来与</a:t>
            </a:r>
            <a:r>
              <a:rPr spc="-10" dirty="0"/>
              <a:t>前景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267967"/>
            <a:ext cx="8540496" cy="480212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9485" y="155312"/>
            <a:ext cx="2106295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7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9909" y="2852927"/>
            <a:ext cx="3617536" cy="35533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2140" y="610870"/>
            <a:ext cx="24726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00099"/>
                </a:solidFill>
                <a:latin typeface="黑体"/>
                <a:cs typeface="黑体"/>
              </a:rPr>
              <a:t>四、</a:t>
            </a:r>
            <a:r>
              <a:rPr sz="3200" b="1" spc="-10" dirty="0">
                <a:solidFill>
                  <a:srgbClr val="000099"/>
                </a:solidFill>
                <a:latin typeface="黑体"/>
                <a:cs typeface="黑体"/>
              </a:rPr>
              <a:t>未</a:t>
            </a:r>
            <a:r>
              <a:rPr sz="3200" b="1" spc="-5" dirty="0">
                <a:solidFill>
                  <a:srgbClr val="000099"/>
                </a:solidFill>
                <a:latin typeface="黑体"/>
                <a:cs typeface="黑体"/>
              </a:rPr>
              <a:t>来发</a:t>
            </a:r>
            <a:r>
              <a:rPr sz="3200" b="1" spc="-10" dirty="0">
                <a:solidFill>
                  <a:srgbClr val="000099"/>
                </a:solidFill>
                <a:latin typeface="黑体"/>
                <a:cs typeface="黑体"/>
              </a:rPr>
              <a:t>展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641" y="1204461"/>
            <a:ext cx="7183120" cy="192658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网络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+3D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打印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---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云制造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只需要设计数据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—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实现远程制造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信息流替代物流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0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设计数据上网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智慧资源共享</a:t>
            </a:r>
            <a:endParaRPr sz="2400">
              <a:latin typeface="微软雅黑"/>
              <a:cs typeface="微软雅黑"/>
            </a:endParaRPr>
          </a:p>
          <a:p>
            <a:pPr marL="462280" lvl="1" indent="-182245">
              <a:lnSpc>
                <a:spcPct val="100000"/>
              </a:lnSpc>
              <a:spcBef>
                <a:spcPts val="2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在家制造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----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未来生产模式</a:t>
            </a:r>
            <a:endParaRPr sz="2400">
              <a:latin typeface="微软雅黑"/>
              <a:cs typeface="微软雅黑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583" y="3268979"/>
            <a:ext cx="4536948" cy="273710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11752" y="0"/>
            <a:ext cx="5032375" cy="1339850"/>
          </a:xfrm>
          <a:custGeom>
            <a:avLst/>
            <a:gdLst/>
            <a:ahLst/>
            <a:cxnLst/>
            <a:rect l="l" t="t" r="r" b="b"/>
            <a:pathLst>
              <a:path w="5032375" h="1339850">
                <a:moveTo>
                  <a:pt x="0" y="1339596"/>
                </a:moveTo>
                <a:lnTo>
                  <a:pt x="5032248" y="1339596"/>
                </a:lnTo>
                <a:lnTo>
                  <a:pt x="5032248" y="0"/>
                </a:lnTo>
                <a:lnTo>
                  <a:pt x="0" y="0"/>
                </a:lnTo>
                <a:lnTo>
                  <a:pt x="0" y="1339596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70067" y="222580"/>
            <a:ext cx="2521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CC0000"/>
                </a:solidFill>
              </a:rPr>
              <a:t>第</a:t>
            </a:r>
            <a:r>
              <a:rPr sz="2800" spc="-10" dirty="0">
                <a:solidFill>
                  <a:srgbClr val="CC0000"/>
                </a:solidFill>
              </a:rPr>
              <a:t>四次工</a:t>
            </a:r>
            <a:r>
              <a:rPr sz="2800" dirty="0">
                <a:solidFill>
                  <a:srgbClr val="CC0000"/>
                </a:solidFill>
              </a:rPr>
              <a:t>业</a:t>
            </a:r>
            <a:r>
              <a:rPr sz="2800" spc="-10" dirty="0">
                <a:solidFill>
                  <a:srgbClr val="CC0000"/>
                </a:solidFill>
              </a:rPr>
              <a:t>革</a:t>
            </a:r>
            <a:r>
              <a:rPr sz="2800" spc="-15" dirty="0">
                <a:solidFill>
                  <a:srgbClr val="CC0000"/>
                </a:solidFill>
              </a:rPr>
              <a:t>命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4386834" y="649986"/>
            <a:ext cx="4311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CC0000"/>
                </a:solidFill>
                <a:latin typeface="黑体"/>
                <a:cs typeface="黑体"/>
              </a:rPr>
              <a:t>人类生产和</a:t>
            </a:r>
            <a:r>
              <a:rPr sz="2800" b="1" spc="-10" dirty="0">
                <a:solidFill>
                  <a:srgbClr val="CC0000"/>
                </a:solidFill>
                <a:latin typeface="黑体"/>
                <a:cs typeface="黑体"/>
              </a:rPr>
              <a:t>生</a:t>
            </a:r>
            <a:r>
              <a:rPr sz="2800" b="1" spc="5" dirty="0">
                <a:solidFill>
                  <a:srgbClr val="CC0000"/>
                </a:solidFill>
                <a:latin typeface="黑体"/>
                <a:cs typeface="黑体"/>
              </a:rPr>
              <a:t>活</a:t>
            </a:r>
            <a:r>
              <a:rPr sz="2800" b="1" spc="-10" dirty="0">
                <a:solidFill>
                  <a:srgbClr val="CC0000"/>
                </a:solidFill>
                <a:latin typeface="黑体"/>
                <a:cs typeface="黑体"/>
              </a:rPr>
              <a:t>方式</a:t>
            </a:r>
            <a:r>
              <a:rPr sz="2800" b="1" spc="5" dirty="0">
                <a:solidFill>
                  <a:srgbClr val="CC0000"/>
                </a:solidFill>
                <a:latin typeface="黑体"/>
                <a:cs typeface="黑体"/>
              </a:rPr>
              <a:t>的</a:t>
            </a:r>
            <a:r>
              <a:rPr sz="2800" b="1" spc="-10" dirty="0">
                <a:solidFill>
                  <a:srgbClr val="CC0000"/>
                </a:solidFill>
                <a:latin typeface="黑体"/>
                <a:cs typeface="黑体"/>
              </a:rPr>
              <a:t>变</a:t>
            </a:r>
            <a:r>
              <a:rPr sz="2800" b="1" spc="-15" dirty="0">
                <a:solidFill>
                  <a:srgbClr val="CC0000"/>
                </a:solidFill>
                <a:latin typeface="黑体"/>
                <a:cs typeface="黑体"/>
              </a:rPr>
              <a:t>革</a:t>
            </a:r>
            <a:endParaRPr sz="2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0268"/>
            <a:ext cx="9144000" cy="60914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5979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放飞年青人的梦想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46775" y="2351278"/>
            <a:ext cx="1864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5" dirty="0">
                <a:solidFill>
                  <a:srgbClr val="3333CC"/>
                </a:solidFill>
                <a:latin typeface="黑体"/>
                <a:cs typeface="黑体"/>
              </a:rPr>
              <a:t>谢谢！</a:t>
            </a:r>
            <a:endParaRPr sz="4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7633" y="394335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957" y="392116"/>
            <a:ext cx="6570980" cy="97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增材制造设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备的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数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量比例</a:t>
            </a:r>
            <a:endParaRPr sz="280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一定程度上表现了国家的经济活力与创新能力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9400" y="5486400"/>
            <a:ext cx="22352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1988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－</a:t>
            </a:r>
            <a:r>
              <a:rPr sz="2400" b="1" dirty="0">
                <a:solidFill>
                  <a:srgbClr val="000099"/>
                </a:solidFill>
                <a:latin typeface="Times New Roman"/>
                <a:cs typeface="Times New Roman"/>
              </a:rPr>
              <a:t>2020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ts val="2820"/>
              </a:lnSpc>
              <a:spcBef>
                <a:spcPts val="120"/>
              </a:spcBef>
            </a:pPr>
            <a:r>
              <a:rPr sz="2400" b="1" spc="-5" dirty="0">
                <a:solidFill>
                  <a:srgbClr val="000099"/>
                </a:solidFill>
                <a:latin typeface="黑体"/>
                <a:cs typeface="黑体"/>
              </a:rPr>
              <a:t>主要国家与地区</a:t>
            </a:r>
            <a:endParaRPr sz="2400" dirty="0">
              <a:latin typeface="黑体"/>
              <a:cs typeface="黑体"/>
            </a:endParaRPr>
          </a:p>
          <a:p>
            <a:pPr marL="12700">
              <a:lnSpc>
                <a:spcPts val="2820"/>
              </a:lnSpc>
            </a:pP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的</a:t>
            </a:r>
            <a:r>
              <a:rPr sz="2400" b="1" spc="-5" dirty="0">
                <a:solidFill>
                  <a:srgbClr val="000099"/>
                </a:solidFill>
                <a:latin typeface="Times New Roman"/>
                <a:cs typeface="Times New Roman"/>
              </a:rPr>
              <a:t>3</a:t>
            </a:r>
            <a:r>
              <a:rPr sz="2400" b="1" spc="-10" dirty="0">
                <a:solidFill>
                  <a:srgbClr val="000099"/>
                </a:solidFill>
                <a:latin typeface="Times New Roman"/>
                <a:cs typeface="Times New Roman"/>
              </a:rPr>
              <a:t>D</a:t>
            </a:r>
            <a:r>
              <a:rPr sz="2400" b="1" dirty="0">
                <a:solidFill>
                  <a:srgbClr val="000099"/>
                </a:solidFill>
                <a:latin typeface="黑体"/>
                <a:cs typeface="黑体"/>
              </a:rPr>
              <a:t>打印设备量</a:t>
            </a:r>
            <a:endParaRPr sz="2400" dirty="0">
              <a:latin typeface="黑体"/>
              <a:cs typeface="黑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590" y="1609290"/>
            <a:ext cx="5632177" cy="3572255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CB8D731E-2E0B-4AB7-824E-FADBA50745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358" y="1395589"/>
            <a:ext cx="2235200" cy="1728611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A09B8D6-987F-442F-8816-727E4DE84C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00" y="3366014"/>
            <a:ext cx="2438401" cy="3099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6785" y="94615"/>
            <a:ext cx="2131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000099"/>
                </a:solidFill>
                <a:latin typeface="Monotype Corsiva"/>
                <a:cs typeface="Monotype Corsiva"/>
              </a:rPr>
              <a:t>Xi’an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Jiaotong</a:t>
            </a:r>
            <a:r>
              <a:rPr sz="1800" i="1" spc="-60" dirty="0">
                <a:solidFill>
                  <a:srgbClr val="000099"/>
                </a:solidFill>
                <a:latin typeface="Monotype Corsiva"/>
                <a:cs typeface="Monotype Corsiva"/>
              </a:rPr>
              <a:t> </a:t>
            </a:r>
            <a:r>
              <a:rPr sz="1800" i="1" dirty="0">
                <a:solidFill>
                  <a:srgbClr val="000099"/>
                </a:solidFill>
                <a:latin typeface="Monotype Corsiva"/>
                <a:cs typeface="Monotype Corsiva"/>
              </a:rPr>
              <a:t>University</a:t>
            </a:r>
            <a:endParaRPr sz="1800">
              <a:latin typeface="Monotype Corsiva"/>
              <a:cs typeface="Monotype Corsiv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6162" y="-41606"/>
            <a:ext cx="2879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二、</a:t>
            </a:r>
            <a:r>
              <a:rPr spc="-10" dirty="0"/>
              <a:t>现</a:t>
            </a:r>
            <a:r>
              <a:rPr spc="-5" dirty="0"/>
              <a:t>状与</a:t>
            </a:r>
            <a:r>
              <a:rPr spc="-10" dirty="0"/>
              <a:t>发展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" y="394335"/>
            <a:ext cx="8503285" cy="4403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美国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增材制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造研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究</a:t>
            </a:r>
            <a:r>
              <a:rPr sz="2800" b="1" spc="5" dirty="0">
                <a:solidFill>
                  <a:srgbClr val="FF3300"/>
                </a:solidFill>
                <a:latin typeface="华文中宋"/>
                <a:cs typeface="华文中宋"/>
              </a:rPr>
              <a:t>院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（</a:t>
            </a:r>
            <a:r>
              <a:rPr sz="28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NAMII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）更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名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为</a:t>
            </a: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“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美国</a:t>
            </a:r>
            <a:r>
              <a:rPr sz="2800" b="1" spc="-5" dirty="0">
                <a:solidFill>
                  <a:srgbClr val="FF3300"/>
                </a:solidFill>
                <a:latin typeface="华文中宋"/>
                <a:cs typeface="华文中宋"/>
              </a:rPr>
              <a:t>制造</a:t>
            </a:r>
            <a:r>
              <a:rPr sz="2800" b="1" spc="-10" dirty="0">
                <a:solidFill>
                  <a:srgbClr val="FF3300"/>
                </a:solidFill>
                <a:latin typeface="华文中宋"/>
                <a:cs typeface="华文中宋"/>
              </a:rPr>
              <a:t>”</a:t>
            </a:r>
            <a:endParaRPr sz="2800" dirty="0">
              <a:latin typeface="华文中宋"/>
              <a:cs typeface="华文中宋"/>
            </a:endParaRPr>
          </a:p>
          <a:p>
            <a:pPr marL="462280" lvl="1" indent="-182245">
              <a:lnSpc>
                <a:spcPct val="100000"/>
              </a:lnSpc>
              <a:spcBef>
                <a:spcPts val="219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2013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10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月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8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日，国家增材制造创新研究所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(NAMI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I)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在第二轮</a:t>
            </a:r>
            <a:endParaRPr sz="2400" dirty="0">
              <a:latin typeface="微软雅黑"/>
              <a:cs typeface="微软雅黑"/>
            </a:endParaRPr>
          </a:p>
          <a:p>
            <a:pPr marL="460375">
              <a:lnSpc>
                <a:spcPct val="100000"/>
              </a:lnSpc>
              <a:spcBef>
                <a:spcPts val="145"/>
              </a:spcBef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项目管理评审大会上，向成员机构宣布</a:t>
            </a:r>
            <a:endParaRPr sz="2400" dirty="0">
              <a:latin typeface="微软雅黑"/>
              <a:cs typeface="微软雅黑"/>
            </a:endParaRPr>
          </a:p>
          <a:p>
            <a:pPr marL="462280" lvl="1" indent="-182245">
              <a:lnSpc>
                <a:spcPts val="3535"/>
              </a:lnSpc>
              <a:spcBef>
                <a:spcPts val="165"/>
              </a:spcBef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美国陆</a:t>
            </a:r>
            <a:r>
              <a:rPr sz="2400" b="1" spc="-5" dirty="0">
                <a:solidFill>
                  <a:srgbClr val="3333CC"/>
                </a:solidFill>
                <a:latin typeface="微软雅黑"/>
                <a:cs typeface="微软雅黑"/>
              </a:rPr>
              <a:t>军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--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“移动零件医院”</a:t>
            </a:r>
            <a:r>
              <a:rPr sz="2400" b="1" dirty="0">
                <a:solidFill>
                  <a:srgbClr val="3333CC"/>
                </a:solidFill>
                <a:latin typeface="Times New Roman"/>
                <a:cs typeface="Times New Roman"/>
              </a:rPr>
              <a:t>—2013</a:t>
            </a: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年应用与阿富汗战场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3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印机和数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控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机床设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备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将铝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、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塑料和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钢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材生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产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加工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成</a:t>
            </a:r>
            <a:r>
              <a:rPr sz="2000" b="1" dirty="0">
                <a:solidFill>
                  <a:srgbClr val="5F5F5F"/>
                </a:solidFill>
                <a:latin typeface="幼圆"/>
                <a:cs typeface="幼圆"/>
              </a:rPr>
              <a:t>所需零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部件</a:t>
            </a:r>
            <a:endParaRPr sz="2000" dirty="0">
              <a:latin typeface="幼圆"/>
              <a:cs typeface="幼圆"/>
            </a:endParaRPr>
          </a:p>
          <a:p>
            <a:pPr marL="462280" lvl="1" indent="-182245">
              <a:lnSpc>
                <a:spcPts val="349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美国海军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17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满足其海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上基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地的需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求</a:t>
            </a:r>
            <a:endParaRPr sz="2000" dirty="0">
              <a:latin typeface="幼圆"/>
              <a:cs typeface="幼圆"/>
            </a:endParaRPr>
          </a:p>
          <a:p>
            <a:pPr marL="923925" lvl="2" indent="-285750">
              <a:lnSpc>
                <a:spcPts val="33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改变海军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的整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个供应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链</a:t>
            </a:r>
            <a:endParaRPr sz="2000" dirty="0">
              <a:latin typeface="幼圆"/>
              <a:cs typeface="幼圆"/>
            </a:endParaRPr>
          </a:p>
          <a:p>
            <a:pPr marL="462280" lvl="1" indent="-182245">
              <a:lnSpc>
                <a:spcPts val="3495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美国</a:t>
            </a:r>
            <a:r>
              <a:rPr sz="24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NASA</a:t>
            </a:r>
            <a:endParaRPr sz="2400" dirty="0">
              <a:latin typeface="Times New Roman"/>
              <a:cs typeface="Times New Roman"/>
            </a:endParaRPr>
          </a:p>
          <a:p>
            <a:pPr marL="923925" lvl="2" indent="-285750">
              <a:lnSpc>
                <a:spcPts val="3415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国际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空间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站</a:t>
            </a:r>
            <a:r>
              <a:rPr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3-D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印机</a:t>
            </a:r>
            <a:endParaRPr sz="2000" dirty="0">
              <a:latin typeface="幼圆"/>
              <a:cs typeface="幼圆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800E3BF-30DC-43C1-B47C-AE5F9CEDA7BA}"/>
              </a:ext>
            </a:extLst>
          </p:cNvPr>
          <p:cNvSpPr txBox="1"/>
          <p:nvPr/>
        </p:nvSpPr>
        <p:spPr>
          <a:xfrm>
            <a:off x="3810001" y="2514600"/>
            <a:ext cx="5486400" cy="2342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060" indent="-213995">
              <a:lnSpc>
                <a:spcPts val="3304"/>
              </a:lnSpc>
              <a:spcBef>
                <a:spcPts val="95"/>
              </a:spcBef>
              <a:buClr>
                <a:srgbClr val="FF0000"/>
              </a:buClr>
              <a:buSzPct val="76785"/>
              <a:buFont typeface="Wingdings"/>
              <a:buChar char=""/>
              <a:tabLst>
                <a:tab pos="226695" algn="l"/>
              </a:tabLst>
            </a:pPr>
            <a:r>
              <a:rPr sz="2800" b="1" dirty="0">
                <a:solidFill>
                  <a:srgbClr val="FF3300"/>
                </a:solidFill>
                <a:latin typeface="华文中宋"/>
                <a:cs typeface="华文中宋"/>
              </a:rPr>
              <a:t>国际发展态势</a:t>
            </a:r>
            <a:endParaRPr sz="2800" dirty="0">
              <a:latin typeface="华文中宋"/>
              <a:cs typeface="华文中宋"/>
            </a:endParaRPr>
          </a:p>
          <a:p>
            <a:pPr marL="462915" lvl="1" indent="-182880">
              <a:lnSpc>
                <a:spcPts val="3360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355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/>
                <a:cs typeface="微软雅黑"/>
              </a:rPr>
              <a:t>德国：直接制造研究中心</a:t>
            </a:r>
            <a:r>
              <a:rPr sz="2400" b="1" spc="-10" dirty="0">
                <a:solidFill>
                  <a:srgbClr val="3333CC"/>
                </a:solidFill>
                <a:latin typeface="微软雅黑"/>
                <a:cs typeface="微软雅黑"/>
              </a:rPr>
              <a:t>（</a:t>
            </a:r>
            <a:r>
              <a:rPr sz="2400" b="1" spc="-10" dirty="0">
                <a:solidFill>
                  <a:srgbClr val="3333CC"/>
                </a:solidFill>
                <a:latin typeface="Times New Roman"/>
                <a:cs typeface="Times New Roman"/>
              </a:rPr>
              <a:t>DMRC</a:t>
            </a:r>
            <a:r>
              <a:rPr sz="2400" b="1" spc="-10" dirty="0">
                <a:solidFill>
                  <a:srgbClr val="3333CC"/>
                </a:solidFill>
                <a:latin typeface="微软雅黑"/>
                <a:cs typeface="微软雅黑"/>
              </a:rPr>
              <a:t>）</a:t>
            </a:r>
            <a:endParaRPr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293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西门子、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空客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、波音等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为该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中心提供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资助</a:t>
            </a:r>
            <a:endParaRPr sz="2000" dirty="0">
              <a:latin typeface="幼圆"/>
              <a:cs typeface="幼圆"/>
            </a:endParaRPr>
          </a:p>
          <a:p>
            <a:pPr marL="923925" lvl="2" indent="-285750">
              <a:lnSpc>
                <a:spcPts val="288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印一体化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汽</a:t>
            </a:r>
            <a:r>
              <a:rPr sz="2000" b="1" spc="5" dirty="0">
                <a:solidFill>
                  <a:srgbClr val="5F5F5F"/>
                </a:solidFill>
                <a:latin typeface="幼圆"/>
                <a:cs typeface="幼圆"/>
              </a:rPr>
              <a:t>车框</a:t>
            </a:r>
            <a:r>
              <a:rPr sz="2000" b="1" spc="-5" dirty="0">
                <a:solidFill>
                  <a:srgbClr val="5F5F5F"/>
                </a:solidFill>
                <a:latin typeface="幼圆"/>
                <a:cs typeface="幼圆"/>
              </a:rPr>
              <a:t>架</a:t>
            </a:r>
            <a:endParaRPr sz="2000" dirty="0">
              <a:latin typeface="幼圆"/>
              <a:cs typeface="幼圆"/>
            </a:endParaRPr>
          </a:p>
          <a:p>
            <a:pPr marL="923925" lvl="2" indent="-285750">
              <a:lnSpc>
                <a:spcPts val="306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sz="2000" b="1" spc="15" dirty="0">
                <a:solidFill>
                  <a:srgbClr val="5F5F5F"/>
                </a:solidFill>
                <a:latin typeface="幼圆"/>
                <a:cs typeface="幼圆"/>
              </a:rPr>
              <a:t>工业</a:t>
            </a:r>
            <a:r>
              <a:rPr sz="2000" b="1" dirty="0">
                <a:solidFill>
                  <a:srgbClr val="5F5F5F"/>
                </a:solidFill>
                <a:latin typeface="Times New Roman"/>
                <a:cs typeface="Times New Roman"/>
              </a:rPr>
              <a:t>4.0</a:t>
            </a:r>
            <a:r>
              <a:rPr sz="2000" b="1" spc="-15" dirty="0">
                <a:solidFill>
                  <a:srgbClr val="5F5F5F"/>
                </a:solidFill>
                <a:latin typeface="Times New Roman"/>
                <a:cs typeface="Times New Roman"/>
              </a:rPr>
              <a:t>—</a:t>
            </a:r>
            <a:r>
              <a:rPr sz="2000" b="1" spc="5" dirty="0" err="1">
                <a:solidFill>
                  <a:srgbClr val="5F5F5F"/>
                </a:solidFill>
                <a:latin typeface="幼圆"/>
                <a:cs typeface="幼圆"/>
              </a:rPr>
              <a:t>分散在</a:t>
            </a:r>
            <a:r>
              <a:rPr sz="2000" b="1" spc="-5" dirty="0" err="1">
                <a:solidFill>
                  <a:srgbClr val="5F5F5F"/>
                </a:solidFill>
                <a:latin typeface="幼圆"/>
                <a:cs typeface="幼圆"/>
              </a:rPr>
              <a:t>家</a:t>
            </a:r>
            <a:r>
              <a:rPr sz="2000" b="1" spc="5" dirty="0" err="1">
                <a:solidFill>
                  <a:srgbClr val="5F5F5F"/>
                </a:solidFill>
                <a:latin typeface="幼圆"/>
                <a:cs typeface="幼圆"/>
              </a:rPr>
              <a:t>制</a:t>
            </a:r>
            <a:r>
              <a:rPr sz="2000" b="1" spc="-5" dirty="0" err="1">
                <a:solidFill>
                  <a:srgbClr val="5F5F5F"/>
                </a:solidFill>
                <a:latin typeface="幼圆"/>
                <a:cs typeface="幼圆"/>
              </a:rPr>
              <a:t>造</a:t>
            </a:r>
            <a:endParaRPr sz="2000" dirty="0">
              <a:latin typeface="幼圆"/>
              <a:cs typeface="幼圆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084C6A-7EC4-4A28-AB0E-B164AB3392B6}"/>
              </a:ext>
            </a:extLst>
          </p:cNvPr>
          <p:cNvSpPr txBox="1"/>
          <p:nvPr/>
        </p:nvSpPr>
        <p:spPr>
          <a:xfrm>
            <a:off x="-152400" y="4856844"/>
            <a:ext cx="8991600" cy="191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2280" lvl="1" indent="-182245">
              <a:lnSpc>
                <a:spcPts val="3229"/>
              </a:lnSpc>
              <a:buClr>
                <a:srgbClr val="000099"/>
              </a:buClr>
              <a:buSzPct val="125000"/>
              <a:buFont typeface="Wingdings"/>
              <a:buChar char=""/>
              <a:tabLst>
                <a:tab pos="462915" algn="l"/>
              </a:tabLst>
            </a:pPr>
            <a:r>
              <a:rPr lang="zh-CN" altLang="en-US" sz="2400" b="1" dirty="0">
                <a:solidFill>
                  <a:srgbClr val="3333CC"/>
                </a:solidFill>
                <a:latin typeface="微软雅黑"/>
                <a:cs typeface="微软雅黑"/>
              </a:rPr>
              <a:t>英国：提升国家竞争力、应对未来挑战亟需发展先进技术</a:t>
            </a:r>
            <a:endParaRPr lang="zh-CN" altLang="en-US" sz="2400" dirty="0">
              <a:latin typeface="微软雅黑"/>
              <a:cs typeface="微软雅黑"/>
            </a:endParaRPr>
          </a:p>
          <a:p>
            <a:pPr marL="923925" lvl="2" indent="-285750">
              <a:lnSpc>
                <a:spcPts val="319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lang="en-US" altLang="zh-CN" sz="2000" b="1" spc="5" dirty="0">
                <a:solidFill>
                  <a:srgbClr val="5F5F5F"/>
                </a:solidFill>
                <a:latin typeface="Times New Roman"/>
                <a:cs typeface="Times New Roman"/>
              </a:rPr>
              <a:t>2014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年</a:t>
            </a:r>
            <a:r>
              <a:rPr lang="en-US" altLang="zh-CN" sz="2000" b="1" spc="-10" dirty="0">
                <a:solidFill>
                  <a:srgbClr val="5F5F5F"/>
                </a:solidFill>
                <a:latin typeface="Times New Roman"/>
                <a:cs typeface="Times New Roman"/>
              </a:rPr>
              <a:t>1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月，首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次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装</a:t>
            </a:r>
            <a:r>
              <a:rPr lang="zh-CN" altLang="en-US" sz="2000" b="1" spc="15" dirty="0">
                <a:solidFill>
                  <a:srgbClr val="5F5F5F"/>
                </a:solidFill>
                <a:latin typeface="幼圆"/>
                <a:cs typeface="幼圆"/>
              </a:rPr>
              <a:t>配</a:t>
            </a:r>
            <a:r>
              <a:rPr lang="en-US" altLang="zh-CN" sz="2000" b="1" spc="-5" dirty="0">
                <a:solidFill>
                  <a:srgbClr val="5F5F5F"/>
                </a:solidFill>
                <a:latin typeface="Times New Roman"/>
                <a:cs typeface="Times New Roman"/>
              </a:rPr>
              <a:t>3D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打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印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金属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零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件的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旋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风式战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斗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机在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英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国试飞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成</a:t>
            </a:r>
            <a:endParaRPr lang="zh-CN" altLang="en-US" sz="2000" dirty="0">
              <a:latin typeface="幼圆"/>
              <a:cs typeface="幼圆"/>
            </a:endParaRPr>
          </a:p>
          <a:p>
            <a:pPr marL="730250">
              <a:lnSpc>
                <a:spcPts val="2300"/>
              </a:lnSpc>
            </a:pP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功</a:t>
            </a:r>
            <a:endParaRPr lang="zh-CN" altLang="en-US" sz="2000" dirty="0">
              <a:latin typeface="幼圆"/>
              <a:cs typeface="幼圆"/>
            </a:endParaRPr>
          </a:p>
          <a:p>
            <a:pPr marL="988060" lvl="2" indent="-349885">
              <a:lnSpc>
                <a:spcPts val="2140"/>
              </a:lnSpc>
              <a:spcBef>
                <a:spcPts val="480"/>
              </a:spcBef>
              <a:buClr>
                <a:srgbClr val="000099"/>
              </a:buClr>
              <a:buSzPct val="145000"/>
              <a:buFont typeface="Wingdings"/>
              <a:buChar char=""/>
              <a:tabLst>
                <a:tab pos="988694" algn="l"/>
              </a:tabLst>
            </a:pPr>
            <a:r>
              <a:rPr lang="zh-CN" altLang="en-US" sz="2000" b="1" spc="15" dirty="0">
                <a:solidFill>
                  <a:srgbClr val="5F5F5F"/>
                </a:solidFill>
                <a:latin typeface="幼圆"/>
                <a:cs typeface="幼圆"/>
              </a:rPr>
              <a:t>驾驶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舱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无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线电防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护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罩、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起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落架防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护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装置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和</a:t>
            </a:r>
            <a:r>
              <a:rPr lang="zh-CN" altLang="en-US" sz="2000" b="1" spc="5" dirty="0">
                <a:solidFill>
                  <a:srgbClr val="5F5F5F"/>
                </a:solidFill>
                <a:latin typeface="幼圆"/>
                <a:cs typeface="幼圆"/>
              </a:rPr>
              <a:t>进气口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支架</a:t>
            </a:r>
            <a:endParaRPr lang="zh-CN" altLang="en-US" sz="2000" dirty="0">
              <a:latin typeface="幼圆"/>
              <a:cs typeface="幼圆"/>
            </a:endParaRPr>
          </a:p>
          <a:p>
            <a:pPr marL="923925" lvl="2" indent="-285750">
              <a:lnSpc>
                <a:spcPts val="3340"/>
              </a:lnSpc>
              <a:buClr>
                <a:srgbClr val="000099"/>
              </a:buClr>
              <a:buSzPct val="145000"/>
              <a:buFont typeface="Wingdings"/>
              <a:buChar char=""/>
              <a:tabLst>
                <a:tab pos="924560" algn="l"/>
              </a:tabLst>
            </a:pPr>
            <a:r>
              <a:rPr lang="zh-CN" altLang="en-US" sz="2000" b="1" spc="15" dirty="0">
                <a:solidFill>
                  <a:srgbClr val="5F5F5F"/>
                </a:solidFill>
                <a:latin typeface="幼圆"/>
                <a:cs typeface="幼圆"/>
              </a:rPr>
              <a:t>部分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cs typeface="幼圆"/>
              </a:rPr>
              <a:t>零件造</a:t>
            </a:r>
            <a:r>
              <a:rPr lang="zh-CN" altLang="en-US" sz="2000" b="1" spc="-5" dirty="0">
                <a:solidFill>
                  <a:srgbClr val="5F5F5F"/>
                </a:solidFill>
                <a:latin typeface="幼圆"/>
                <a:cs typeface="幼圆"/>
              </a:rPr>
              <a:t>价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cs typeface="幼圆"/>
              </a:rPr>
              <a:t>不</a:t>
            </a:r>
            <a:r>
              <a:rPr lang="zh-CN" altLang="en-US" sz="2000" b="1" spc="15" dirty="0">
                <a:solidFill>
                  <a:srgbClr val="5F5F5F"/>
                </a:solidFill>
                <a:latin typeface="幼圆"/>
                <a:cs typeface="幼圆"/>
              </a:rPr>
              <a:t>到</a:t>
            </a:r>
            <a:r>
              <a:rPr lang="en-US" altLang="zh-CN" sz="2000" b="1" spc="-10" dirty="0">
                <a:solidFill>
                  <a:srgbClr val="5F5F5F"/>
                </a:solidFill>
                <a:latin typeface="Times New Roman"/>
                <a:cs typeface="Times New Roman"/>
              </a:rPr>
              <a:t>100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cs typeface="幼圆"/>
              </a:rPr>
              <a:t>英镑</a:t>
            </a:r>
            <a:endParaRPr lang="zh-CN" altLang="en-US" sz="2000" dirty="0">
              <a:latin typeface="幼圆"/>
              <a:cs typeface="幼圆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2392</Words>
  <Application>Microsoft Office PowerPoint</Application>
  <PresentationFormat>全屏显示(4:3)</PresentationFormat>
  <Paragraphs>790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9" baseType="lpstr">
      <vt:lpstr>黑体</vt:lpstr>
      <vt:lpstr>华文中宋</vt:lpstr>
      <vt:lpstr>楷体</vt:lpstr>
      <vt:lpstr>宋体</vt:lpstr>
      <vt:lpstr>微软雅黑</vt:lpstr>
      <vt:lpstr>幼圆</vt:lpstr>
      <vt:lpstr>Arial</vt:lpstr>
      <vt:lpstr>Calibri</vt:lpstr>
      <vt:lpstr>Monotype Corsiva</vt:lpstr>
      <vt:lpstr>Symbol</vt:lpstr>
      <vt:lpstr>Times New Roman</vt:lpstr>
      <vt:lpstr>Wingdings</vt:lpstr>
      <vt:lpstr>Office Theme</vt:lpstr>
      <vt:lpstr>增材制造（3D打印）技术</vt:lpstr>
      <vt:lpstr>一、意义与方法</vt:lpstr>
      <vt:lpstr>一、意义与方法</vt:lpstr>
      <vt:lpstr>一、意义与方法</vt:lpstr>
      <vt:lpstr>一、意义与方法</vt:lpstr>
      <vt:lpstr>PowerPoint 演示文稿</vt:lpstr>
      <vt:lpstr>一、意义与方法</vt:lpstr>
      <vt:lpstr>二、现状与发展</vt:lpstr>
      <vt:lpstr>二、现状与发展</vt:lpstr>
      <vt:lpstr>二、现状与发展</vt:lpstr>
      <vt:lpstr>二、现状与发展</vt:lpstr>
      <vt:lpstr>二、现状与发展</vt:lpstr>
      <vt:lpstr>二、现状与发展</vt:lpstr>
      <vt:lpstr>二、现状与发展</vt:lpstr>
      <vt:lpstr>二、现状与发展</vt:lpstr>
      <vt:lpstr>二、现状与发展</vt:lpstr>
      <vt:lpstr>PowerPoint 演示文稿</vt:lpstr>
      <vt:lpstr>三、研究与应用</vt:lpstr>
      <vt:lpstr>三、研究与应用：空心叶片</vt:lpstr>
      <vt:lpstr>PowerPoint 演示文稿</vt:lpstr>
      <vt:lpstr>三、研究与应用：空心叶片</vt:lpstr>
      <vt:lpstr>三、研究与应用：空心叶片</vt:lpstr>
      <vt:lpstr>三、研究与应用：空心叶片</vt:lpstr>
      <vt:lpstr>三、研究与应用：空心叶片</vt:lpstr>
      <vt:lpstr>三、研究与应用：空心叶片</vt:lpstr>
      <vt:lpstr>三、研究与应用：空心叶片</vt:lpstr>
      <vt:lpstr>三、研究与应用：空心叶片</vt:lpstr>
      <vt:lpstr>正常冷却组织</vt:lpstr>
      <vt:lpstr>三、研究与应用：空心叶片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三、研究与应用：光子晶体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三、研究与应用：人体个性化植入物</vt:lpstr>
      <vt:lpstr>四、未来与前景</vt:lpstr>
      <vt:lpstr>四、未来与前景</vt:lpstr>
      <vt:lpstr>四、未来与前景</vt:lpstr>
      <vt:lpstr>四、未来与前景</vt:lpstr>
      <vt:lpstr>四、未来与前景</vt:lpstr>
      <vt:lpstr>第四次工业革命</vt:lpstr>
      <vt:lpstr>放飞年青人的梦想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sony</dc:creator>
  <cp:lastModifiedBy>Zhang Jack</cp:lastModifiedBy>
  <cp:revision>1</cp:revision>
  <dcterms:created xsi:type="dcterms:W3CDTF">2021-11-23T17:35:56Z</dcterms:created>
  <dcterms:modified xsi:type="dcterms:W3CDTF">2021-11-24T08:15:41Z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2021-11-23T00:00:00Z</vt:filetime>
  </property>
</Properties>
</file>